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92" r:id="rId1"/>
    <p:sldMasterId id="2147483700" r:id="rId2"/>
    <p:sldMasterId id="2147483722" r:id="rId3"/>
    <p:sldMasterId id="2147483730" r:id="rId4"/>
    <p:sldMasterId id="2147483752" r:id="rId5"/>
    <p:sldMasterId id="2147483761" r:id="rId6"/>
    <p:sldMasterId id="2147483766" r:id="rId7"/>
    <p:sldMasterId id="2147483771" r:id="rId8"/>
    <p:sldMasterId id="2147483779" r:id="rId9"/>
  </p:sldMasterIdLst>
  <p:notesMasterIdLst>
    <p:notesMasterId r:id="rId43"/>
  </p:notesMasterIdLst>
  <p:handoutMasterIdLst>
    <p:handoutMasterId r:id="rId44"/>
  </p:handoutMasterIdLst>
  <p:sldIdLst>
    <p:sldId id="404" r:id="rId10"/>
    <p:sldId id="426" r:id="rId11"/>
    <p:sldId id="428" r:id="rId12"/>
    <p:sldId id="429" r:id="rId13"/>
    <p:sldId id="430" r:id="rId14"/>
    <p:sldId id="431" r:id="rId15"/>
    <p:sldId id="432" r:id="rId16"/>
    <p:sldId id="415" r:id="rId17"/>
    <p:sldId id="434" r:id="rId18"/>
    <p:sldId id="412" r:id="rId19"/>
    <p:sldId id="413" r:id="rId20"/>
    <p:sldId id="362" r:id="rId21"/>
    <p:sldId id="395" r:id="rId22"/>
    <p:sldId id="363" r:id="rId23"/>
    <p:sldId id="364" r:id="rId24"/>
    <p:sldId id="365" r:id="rId25"/>
    <p:sldId id="435" r:id="rId26"/>
    <p:sldId id="385" r:id="rId27"/>
    <p:sldId id="386" r:id="rId28"/>
    <p:sldId id="387" r:id="rId29"/>
    <p:sldId id="388" r:id="rId30"/>
    <p:sldId id="389" r:id="rId31"/>
    <p:sldId id="390" r:id="rId32"/>
    <p:sldId id="391" r:id="rId33"/>
    <p:sldId id="392" r:id="rId34"/>
    <p:sldId id="393" r:id="rId35"/>
    <p:sldId id="394" r:id="rId36"/>
    <p:sldId id="367" r:id="rId37"/>
    <p:sldId id="419" r:id="rId38"/>
    <p:sldId id="423" r:id="rId39"/>
    <p:sldId id="418" r:id="rId40"/>
    <p:sldId id="420" r:id="rId41"/>
    <p:sldId id="382"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p15:clr>
            <a:srgbClr val="A4A3A4"/>
          </p15:clr>
        </p15:guide>
        <p15:guide id="2" orient="horz" pos="3004">
          <p15:clr>
            <a:srgbClr val="A4A3A4"/>
          </p15:clr>
        </p15:guide>
        <p15:guide id="3" orient="horz" pos="422">
          <p15:clr>
            <a:srgbClr val="A4A3A4"/>
          </p15:clr>
        </p15:guide>
        <p15:guide id="4" orient="horz" pos="824">
          <p15:clr>
            <a:srgbClr val="A4A3A4"/>
          </p15:clr>
        </p15:guide>
        <p15:guide id="5" orient="horz" pos="2916">
          <p15:clr>
            <a:srgbClr val="A4A3A4"/>
          </p15:clr>
        </p15:guide>
        <p15:guide id="6" orient="horz" pos="1707">
          <p15:clr>
            <a:srgbClr val="A4A3A4"/>
          </p15:clr>
        </p15:guide>
        <p15:guide id="7" pos="5470">
          <p15:clr>
            <a:srgbClr val="A4A3A4"/>
          </p15:clr>
        </p15:guide>
        <p15:guide id="8" pos="287">
          <p15:clr>
            <a:srgbClr val="A4A3A4"/>
          </p15:clr>
        </p15:guide>
        <p15:guide id="9" pos="2909">
          <p15:clr>
            <a:srgbClr val="A4A3A4"/>
          </p15:clr>
        </p15:guide>
        <p15:guide id="10" pos="2811">
          <p15:clr>
            <a:srgbClr val="A4A3A4"/>
          </p15:clr>
        </p15:guide>
        <p15:guide id="11" pos="28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500C0"/>
    <a:srgbClr val="F0CE3E"/>
    <a:srgbClr val="CDE0DF"/>
    <a:srgbClr val="CDF4DF"/>
    <a:srgbClr val="9BB808"/>
    <a:srgbClr val="344C5E"/>
    <a:srgbClr val="84AEB0"/>
    <a:srgbClr val="D06930"/>
    <a:srgbClr val="EDC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97" autoAdjust="0"/>
    <p:restoredTop sz="73139" autoAdjust="0"/>
  </p:normalViewPr>
  <p:slideViewPr>
    <p:cSldViewPr snapToGrid="0">
      <p:cViewPr>
        <p:scale>
          <a:sx n="100" d="100"/>
          <a:sy n="100" d="100"/>
        </p:scale>
        <p:origin x="1260" y="72"/>
      </p:cViewPr>
      <p:guideLst>
        <p:guide orient="horz" pos="2137"/>
        <p:guide orient="horz" pos="3004"/>
        <p:guide orient="horz" pos="422"/>
        <p:guide orient="horz" pos="824"/>
        <p:guide orient="horz" pos="2916"/>
        <p:guide orient="horz" pos="1707"/>
        <p:guide pos="5470"/>
        <p:guide pos="287"/>
        <p:guide pos="2909"/>
        <p:guide pos="2811"/>
        <p:guide pos="2868"/>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6" d="100"/>
        <a:sy n="86" d="100"/>
      </p:scale>
      <p:origin x="0" y="1536"/>
    </p:cViewPr>
  </p:sorterViewPr>
  <p:notesViewPr>
    <p:cSldViewPr snapToGrid="0" showGuides="1">
      <p:cViewPr varScale="1">
        <p:scale>
          <a:sx n="93" d="100"/>
          <a:sy n="93" d="100"/>
        </p:scale>
        <p:origin x="189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hivaram:Dropbox:Apps:ShareLaTeX:drizzle-paper:figures:drizzle-graph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svermoli\Documents\WORK\BDT\17ww38\BigDL-Drizzle%20benchmark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vermoli\Documents\WORK\BDT\17ww38\BigDL-Drizzle%20benchmark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baseline!$C$4</c:f>
              <c:strCache>
                <c:ptCount val="1"/>
                <c:pt idx="0">
                  <c:v>Scheduler Delay</c:v>
                </c:pt>
              </c:strCache>
            </c:strRef>
          </c:tx>
          <c:spPr>
            <a:solidFill>
              <a:schemeClr val="accent6">
                <a:lumMod val="75000"/>
              </a:schemeClr>
            </a:solidFill>
            <a:effectLst/>
          </c:spPr>
          <c:invertIfNegative val="0"/>
          <c:cat>
            <c:numRef>
              <c:f>baseline!$B$5:$B$10</c:f>
              <c:numCache>
                <c:formatCode>General</c:formatCode>
                <c:ptCount val="6"/>
                <c:pt idx="0">
                  <c:v>4</c:v>
                </c:pt>
                <c:pt idx="1">
                  <c:v>8</c:v>
                </c:pt>
                <c:pt idx="2">
                  <c:v>16</c:v>
                </c:pt>
                <c:pt idx="3">
                  <c:v>32</c:v>
                </c:pt>
                <c:pt idx="4">
                  <c:v>64</c:v>
                </c:pt>
                <c:pt idx="5">
                  <c:v>128</c:v>
                </c:pt>
              </c:numCache>
            </c:numRef>
          </c:cat>
          <c:val>
            <c:numRef>
              <c:f>baseline!$C$5:$C$10</c:f>
              <c:numCache>
                <c:formatCode>General</c:formatCode>
                <c:ptCount val="6"/>
                <c:pt idx="0">
                  <c:v>9.1875</c:v>
                </c:pt>
                <c:pt idx="1">
                  <c:v>10.90625</c:v>
                </c:pt>
                <c:pt idx="2">
                  <c:v>16.390625</c:v>
                </c:pt>
                <c:pt idx="3">
                  <c:v>30.140625</c:v>
                </c:pt>
                <c:pt idx="4">
                  <c:v>49.890625</c:v>
                </c:pt>
                <c:pt idx="5">
                  <c:v>104.7890625</c:v>
                </c:pt>
              </c:numCache>
            </c:numRef>
          </c:val>
        </c:ser>
        <c:ser>
          <c:idx val="1"/>
          <c:order val="1"/>
          <c:tx>
            <c:strRef>
              <c:f>baseline!$D$4</c:f>
              <c:strCache>
                <c:ptCount val="1"/>
                <c:pt idx="0">
                  <c:v>Task Fetch</c:v>
                </c:pt>
              </c:strCache>
            </c:strRef>
          </c:tx>
          <c:spPr>
            <a:solidFill>
              <a:schemeClr val="accent6">
                <a:lumMod val="40000"/>
                <a:lumOff val="60000"/>
              </a:schemeClr>
            </a:solidFill>
            <a:effectLst/>
          </c:spPr>
          <c:invertIfNegative val="0"/>
          <c:cat>
            <c:numRef>
              <c:f>baseline!$B$5:$B$10</c:f>
              <c:numCache>
                <c:formatCode>General</c:formatCode>
                <c:ptCount val="6"/>
                <c:pt idx="0">
                  <c:v>4</c:v>
                </c:pt>
                <c:pt idx="1">
                  <c:v>8</c:v>
                </c:pt>
                <c:pt idx="2">
                  <c:v>16</c:v>
                </c:pt>
                <c:pt idx="3">
                  <c:v>32</c:v>
                </c:pt>
                <c:pt idx="4">
                  <c:v>64</c:v>
                </c:pt>
                <c:pt idx="5">
                  <c:v>128</c:v>
                </c:pt>
              </c:numCache>
            </c:numRef>
          </c:cat>
          <c:val>
            <c:numRef>
              <c:f>baseline!$D$5:$D$10</c:f>
              <c:numCache>
                <c:formatCode>General</c:formatCode>
                <c:ptCount val="6"/>
                <c:pt idx="0">
                  <c:v>10.9375</c:v>
                </c:pt>
                <c:pt idx="1">
                  <c:v>11.53125</c:v>
                </c:pt>
                <c:pt idx="2">
                  <c:v>12.25</c:v>
                </c:pt>
                <c:pt idx="3">
                  <c:v>16.6171875</c:v>
                </c:pt>
                <c:pt idx="4">
                  <c:v>37.7265625</c:v>
                </c:pt>
                <c:pt idx="5">
                  <c:v>48.212890629999997</c:v>
                </c:pt>
              </c:numCache>
            </c:numRef>
          </c:val>
        </c:ser>
        <c:ser>
          <c:idx val="2"/>
          <c:order val="2"/>
          <c:tx>
            <c:strRef>
              <c:f>baseline!$E$14</c:f>
              <c:strCache>
                <c:ptCount val="1"/>
                <c:pt idx="0">
                  <c:v>Compute + Data Transfer</c:v>
                </c:pt>
              </c:strCache>
            </c:strRef>
          </c:tx>
          <c:spPr>
            <a:solidFill>
              <a:srgbClr val="008000"/>
            </a:solidFill>
            <a:effectLst/>
          </c:spPr>
          <c:invertIfNegative val="0"/>
          <c:val>
            <c:numRef>
              <c:f>baseline!$E$15:$E$20</c:f>
              <c:numCache>
                <c:formatCode>General</c:formatCode>
                <c:ptCount val="6"/>
                <c:pt idx="0">
                  <c:v>16.524374999999999</c:v>
                </c:pt>
                <c:pt idx="1">
                  <c:v>16.133546500000001</c:v>
                </c:pt>
                <c:pt idx="2">
                  <c:v>18.13</c:v>
                </c:pt>
                <c:pt idx="3">
                  <c:v>28.08984375</c:v>
                </c:pt>
                <c:pt idx="4">
                  <c:v>40.512773439999997</c:v>
                </c:pt>
                <c:pt idx="5">
                  <c:v>59.028254000000011</c:v>
                </c:pt>
              </c:numCache>
            </c:numRef>
          </c:val>
        </c:ser>
        <c:dLbls>
          <c:showLegendKey val="0"/>
          <c:showVal val="0"/>
          <c:showCatName val="0"/>
          <c:showSerName val="0"/>
          <c:showPercent val="0"/>
          <c:showBubbleSize val="0"/>
        </c:dLbls>
        <c:gapWidth val="150"/>
        <c:overlap val="100"/>
        <c:axId val="278483912"/>
        <c:axId val="252772208"/>
      </c:barChart>
      <c:catAx>
        <c:axId val="278483912"/>
        <c:scaling>
          <c:orientation val="minMax"/>
        </c:scaling>
        <c:delete val="0"/>
        <c:axPos val="b"/>
        <c:title>
          <c:tx>
            <c:rich>
              <a:bodyPr/>
              <a:lstStyle/>
              <a:p>
                <a:pPr>
                  <a:defRPr/>
                </a:pPr>
                <a:r>
                  <a:rPr lang="en-US"/>
                  <a:t>Machines</a:t>
                </a:r>
              </a:p>
            </c:rich>
          </c:tx>
          <c:layout/>
          <c:overlay val="0"/>
        </c:title>
        <c:numFmt formatCode="General" sourceLinked="1"/>
        <c:majorTickMark val="out"/>
        <c:minorTickMark val="none"/>
        <c:tickLblPos val="nextTo"/>
        <c:crossAx val="252772208"/>
        <c:crosses val="autoZero"/>
        <c:auto val="1"/>
        <c:lblAlgn val="ctr"/>
        <c:lblOffset val="100"/>
        <c:noMultiLvlLbl val="0"/>
      </c:catAx>
      <c:valAx>
        <c:axId val="252772208"/>
        <c:scaling>
          <c:orientation val="minMax"/>
        </c:scaling>
        <c:delete val="0"/>
        <c:axPos val="l"/>
        <c:majorGridlines>
          <c:spPr>
            <a:ln>
              <a:solidFill>
                <a:srgbClr val="D9D9D9"/>
              </a:solidFill>
              <a:prstDash val="dash"/>
            </a:ln>
          </c:spPr>
        </c:majorGridlines>
        <c:title>
          <c:tx>
            <c:rich>
              <a:bodyPr rot="-5400000" vert="horz"/>
              <a:lstStyle/>
              <a:p>
                <a:pPr>
                  <a:defRPr/>
                </a:pPr>
                <a:r>
                  <a:rPr lang="en-US"/>
                  <a:t>Time (ms)</a:t>
                </a:r>
              </a:p>
            </c:rich>
          </c:tx>
          <c:layout/>
          <c:overlay val="0"/>
        </c:title>
        <c:numFmt formatCode="General" sourceLinked="1"/>
        <c:majorTickMark val="out"/>
        <c:minorTickMark val="none"/>
        <c:tickLblPos val="nextTo"/>
        <c:crossAx val="278483912"/>
        <c:crosses val="autoZero"/>
        <c:crossBetween val="between"/>
      </c:valAx>
    </c:plotArea>
    <c:legend>
      <c:legendPos val="r"/>
      <c:layout>
        <c:manualLayout>
          <c:xMode val="edge"/>
          <c:yMode val="edge"/>
          <c:x val="0.682109617639857"/>
          <c:y val="0.107832458442695"/>
          <c:w val="0.31461705993788402"/>
          <c:h val="0.57002114319043495"/>
        </c:manualLayout>
      </c:layout>
      <c:overlay val="0"/>
    </c:legend>
    <c:plotVisOnly val="1"/>
    <c:dispBlanksAs val="gap"/>
    <c:showDLblsOverMax val="0"/>
  </c:chart>
  <c:spPr>
    <a:ln>
      <a:noFill/>
    </a:ln>
  </c:spPr>
  <c:txPr>
    <a:bodyPr/>
    <a:lstStyle/>
    <a:p>
      <a:pPr>
        <a:defRPr sz="1600">
          <a:latin typeface="Helvetica Neue Light"/>
          <a:cs typeface="Helvetica Neue Ligh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CIFAR, </a:t>
            </a:r>
            <a:r>
              <a:rPr lang="en-US" dirty="0"/>
              <a:t>32 nodes, 4cores, EC2</a:t>
            </a:r>
          </a:p>
        </c:rich>
      </c:tx>
      <c:layout>
        <c:manualLayout>
          <c:xMode val="edge"/>
          <c:yMode val="edge"/>
          <c:x val="0.11567024292605381"/>
          <c:y val="2.150537027478049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'Time  iteration (Shivaram exper'!$H$8:$M$8</c:f>
              <c:numCache>
                <c:formatCode>General</c:formatCode>
                <c:ptCount val="6"/>
                <c:pt idx="0">
                  <c:v>0</c:v>
                </c:pt>
                <c:pt idx="1">
                  <c:v>1</c:v>
                </c:pt>
                <c:pt idx="2">
                  <c:v>2</c:v>
                </c:pt>
                <c:pt idx="3">
                  <c:v>5</c:v>
                </c:pt>
                <c:pt idx="4">
                  <c:v>10</c:v>
                </c:pt>
                <c:pt idx="5">
                  <c:v>20</c:v>
                </c:pt>
              </c:numCache>
            </c:numRef>
          </c:cat>
          <c:val>
            <c:numRef>
              <c:f>'Time  iteration (Shivaram exper'!$H$9:$M$9</c:f>
              <c:numCache>
                <c:formatCode>0.00</c:formatCode>
                <c:ptCount val="6"/>
                <c:pt idx="0">
                  <c:v>2.3098299999999998</c:v>
                </c:pt>
                <c:pt idx="1">
                  <c:v>2.33656</c:v>
                </c:pt>
                <c:pt idx="2">
                  <c:v>2.1158000000000001</c:v>
                </c:pt>
                <c:pt idx="3">
                  <c:v>2.0108000000000001</c:v>
                </c:pt>
                <c:pt idx="4">
                  <c:v>1.9839</c:v>
                </c:pt>
                <c:pt idx="5">
                  <c:v>1.9759899999999999</c:v>
                </c:pt>
              </c:numCache>
            </c:numRef>
          </c:val>
        </c:ser>
        <c:dLbls>
          <c:showLegendKey val="0"/>
          <c:showVal val="0"/>
          <c:showCatName val="0"/>
          <c:showSerName val="0"/>
          <c:showPercent val="0"/>
          <c:showBubbleSize val="0"/>
        </c:dLbls>
        <c:gapWidth val="219"/>
        <c:overlap val="-27"/>
        <c:axId val="447088072"/>
        <c:axId val="447084936"/>
      </c:barChart>
      <c:catAx>
        <c:axId val="4470880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Drizzle Size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084936"/>
        <c:crosses val="autoZero"/>
        <c:auto val="1"/>
        <c:lblAlgn val="ctr"/>
        <c:lblOffset val="100"/>
        <c:noMultiLvlLbl val="0"/>
      </c:catAx>
      <c:valAx>
        <c:axId val="447084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Iteration, sec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088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LeNet, 32 nodes, 16 cores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C000"/>
            </a:solidFill>
            <a:ln>
              <a:noFill/>
            </a:ln>
            <a:effectLst/>
          </c:spPr>
          <c:invertIfNegative val="0"/>
          <c:cat>
            <c:numRef>
              <c:f>'LeNet Experiments'!$B$11:$E$11</c:f>
              <c:numCache>
                <c:formatCode>General</c:formatCode>
                <c:ptCount val="4"/>
                <c:pt idx="0">
                  <c:v>1</c:v>
                </c:pt>
                <c:pt idx="1">
                  <c:v>2</c:v>
                </c:pt>
                <c:pt idx="2">
                  <c:v>5</c:v>
                </c:pt>
                <c:pt idx="3">
                  <c:v>10</c:v>
                </c:pt>
              </c:numCache>
            </c:numRef>
          </c:cat>
          <c:val>
            <c:numRef>
              <c:f>'LeNet Experiments'!$B$12:$E$12</c:f>
              <c:numCache>
                <c:formatCode>0.00</c:formatCode>
                <c:ptCount val="4"/>
                <c:pt idx="0">
                  <c:v>21.737789899999999</c:v>
                </c:pt>
                <c:pt idx="1">
                  <c:v>19.139094164999999</c:v>
                </c:pt>
                <c:pt idx="2">
                  <c:v>17.311748031</c:v>
                </c:pt>
                <c:pt idx="3">
                  <c:v>16.571411254000001</c:v>
                </c:pt>
              </c:numCache>
            </c:numRef>
          </c:val>
        </c:ser>
        <c:dLbls>
          <c:showLegendKey val="0"/>
          <c:showVal val="0"/>
          <c:showCatName val="0"/>
          <c:showSerName val="0"/>
          <c:showPercent val="0"/>
          <c:showBubbleSize val="0"/>
        </c:dLbls>
        <c:gapWidth val="219"/>
        <c:overlap val="-27"/>
        <c:axId val="447088856"/>
        <c:axId val="447087288"/>
      </c:barChart>
      <c:catAx>
        <c:axId val="447088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Drizzle ize </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087288"/>
        <c:crosses val="autoZero"/>
        <c:auto val="1"/>
        <c:lblAlgn val="ctr"/>
        <c:lblOffset val="100"/>
        <c:noMultiLvlLbl val="0"/>
      </c:catAx>
      <c:valAx>
        <c:axId val="447087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Epoch time, sec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088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ImageNet, 64 nodes, 16 cores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lumMod val="75000"/>
              </a:schemeClr>
            </a:solidFill>
            <a:ln>
              <a:noFill/>
            </a:ln>
            <a:effectLst/>
          </c:spPr>
          <c:invertIfNegative val="0"/>
          <c:cat>
            <c:numRef>
              <c:f>'Imagenet Experiments'!$A$9:$A$12</c:f>
              <c:numCache>
                <c:formatCode>General</c:formatCode>
                <c:ptCount val="4"/>
                <c:pt idx="0">
                  <c:v>1</c:v>
                </c:pt>
                <c:pt idx="1">
                  <c:v>2</c:v>
                </c:pt>
                <c:pt idx="2">
                  <c:v>5</c:v>
                </c:pt>
                <c:pt idx="3">
                  <c:v>10</c:v>
                </c:pt>
              </c:numCache>
            </c:numRef>
          </c:cat>
          <c:val>
            <c:numRef>
              <c:f>'Imagenet Experiments'!$B$9:$B$12</c:f>
              <c:numCache>
                <c:formatCode>General</c:formatCode>
                <c:ptCount val="4"/>
                <c:pt idx="0">
                  <c:v>1.84649</c:v>
                </c:pt>
                <c:pt idx="1">
                  <c:v>1.79271</c:v>
                </c:pt>
                <c:pt idx="2">
                  <c:v>1.72871</c:v>
                </c:pt>
                <c:pt idx="3">
                  <c:v>1.68232</c:v>
                </c:pt>
              </c:numCache>
            </c:numRef>
          </c:val>
        </c:ser>
        <c:dLbls>
          <c:showLegendKey val="0"/>
          <c:showVal val="0"/>
          <c:showCatName val="0"/>
          <c:showSerName val="0"/>
          <c:showPercent val="0"/>
          <c:showBubbleSize val="0"/>
        </c:dLbls>
        <c:gapWidth val="219"/>
        <c:overlap val="-27"/>
        <c:axId val="447089248"/>
        <c:axId val="447084544"/>
      </c:barChart>
      <c:catAx>
        <c:axId val="447089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Drizzle size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084544"/>
        <c:crosses val="autoZero"/>
        <c:auto val="1"/>
        <c:lblAlgn val="ctr"/>
        <c:lblOffset val="100"/>
        <c:noMultiLvlLbl val="0"/>
      </c:catAx>
      <c:valAx>
        <c:axId val="447084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Iteration</a:t>
                </a:r>
                <a:r>
                  <a:rPr lang="en-US" baseline="0"/>
                  <a:t> time, sec</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089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Intel Cle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latin typeface="Intel Clear"/>
              </a:rPr>
              <a:pPr/>
              <a:t>3/7/2018</a:t>
            </a:fld>
            <a:endParaRPr lang="en-US" dirty="0">
              <a:latin typeface="Intel Cle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Intel Cle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latin typeface="Intel Clear"/>
              </a:rPr>
              <a:pPr/>
              <a:t>‹#›</a:t>
            </a:fld>
            <a:endParaRPr lang="en-US" dirty="0">
              <a:latin typeface="Intel Clear"/>
            </a:endParaRPr>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Intel Cle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Intel Clear"/>
              </a:defRPr>
            </a:lvl1pPr>
          </a:lstStyle>
          <a:p>
            <a:fld id="{ED7FC5FE-6F0D-D34A-8EE6-C95B4F5F4DC8}" type="datetimeFigureOut">
              <a:rPr lang="en-US" smtClean="0"/>
              <a:pPr/>
              <a:t>3/7/2018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Intel Cle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Intel Clear"/>
              </a:defRPr>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Intel Clear"/>
        <a:ea typeface="+mn-ea"/>
        <a:cs typeface="+mn-cs"/>
      </a:defRPr>
    </a:lvl1pPr>
    <a:lvl2pPr marL="457200" algn="l" defTabSz="457200" rtl="0" eaLnBrk="1" latinLnBrk="0" hangingPunct="1">
      <a:defRPr sz="1200" kern="1200">
        <a:solidFill>
          <a:schemeClr val="tx1"/>
        </a:solidFill>
        <a:latin typeface="Intel Clear"/>
        <a:ea typeface="+mn-ea"/>
        <a:cs typeface="+mn-cs"/>
      </a:defRPr>
    </a:lvl2pPr>
    <a:lvl3pPr marL="914400" algn="l" defTabSz="457200" rtl="0" eaLnBrk="1" latinLnBrk="0" hangingPunct="1">
      <a:defRPr sz="1200" kern="1200">
        <a:solidFill>
          <a:schemeClr val="tx1"/>
        </a:solidFill>
        <a:latin typeface="Intel Clear"/>
        <a:ea typeface="+mn-ea"/>
        <a:cs typeface="+mn-cs"/>
      </a:defRPr>
    </a:lvl3pPr>
    <a:lvl4pPr marL="1371600" algn="l" defTabSz="457200" rtl="0" eaLnBrk="1" latinLnBrk="0" hangingPunct="1">
      <a:defRPr sz="1200" kern="1200">
        <a:solidFill>
          <a:schemeClr val="tx1"/>
        </a:solidFill>
        <a:latin typeface="Intel Clear"/>
        <a:ea typeface="+mn-ea"/>
        <a:cs typeface="+mn-cs"/>
      </a:defRPr>
    </a:lvl4pPr>
    <a:lvl5pPr marL="1828800" algn="l" defTabSz="457200" rtl="0" eaLnBrk="1" latinLnBrk="0" hangingPunct="1">
      <a:defRPr sz="1200" kern="1200">
        <a:solidFill>
          <a:schemeClr val="tx1"/>
        </a:solidFill>
        <a:latin typeface="Intel Cle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oftware.intel.com/en-us/articles/using-bigdl-to-build-image-similarity-based-house-recommendation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aws.amazon.com/mp/ai" TargetMode="External"/><Relationship Id="rId5" Type="http://schemas.openxmlformats.org/officeDocument/2006/relationships/hyperlink" Target="https://www.jcloud.com/products/ml" TargetMode="External"/><Relationship Id="rId4" Type="http://schemas.openxmlformats.org/officeDocument/2006/relationships/hyperlink" Target="http://blog.csdn.net/TG229dvt5I93mxaQ5A6U/article/details/7871964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a:t>
            </a:fld>
            <a:endParaRPr lang="en-US"/>
          </a:p>
        </p:txBody>
      </p:sp>
    </p:spTree>
    <p:extLst>
      <p:ext uri="{BB962C8B-B14F-4D97-AF65-F5344CB8AC3E}">
        <p14:creationId xmlns:p14="http://schemas.microsoft.com/office/powerpoint/2010/main" val="301116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sample comes from a partition. Partition is a Spark </a:t>
            </a:r>
            <a:r>
              <a:rPr lang="en-US" dirty="0" err="1" smtClean="0"/>
              <a:t>DataFrame</a:t>
            </a:r>
            <a:r>
              <a:rPr lang="en-US" dirty="0" smtClean="0"/>
              <a:t> or RDD. </a:t>
            </a:r>
          </a:p>
          <a:p>
            <a:r>
              <a:rPr lang="en-US" baseline="0" dirty="0" smtClean="0"/>
              <a:t>Simplistic aggregation: four sets of gradients are sent to the driver. </a:t>
            </a:r>
          </a:p>
          <a:p>
            <a:r>
              <a:rPr lang="en-US" baseline="0" dirty="0" smtClean="0"/>
              <a:t>2-stage tree aggregation: </a:t>
            </a:r>
            <a:r>
              <a:rPr lang="en-US" baseline="0" dirty="0" smtClean="0"/>
              <a:t>tree-like </a:t>
            </a:r>
            <a:r>
              <a:rPr lang="en-US" baseline="0" dirty="0" smtClean="0"/>
              <a:t>aggregation. </a:t>
            </a:r>
          </a:p>
          <a:p>
            <a:r>
              <a:rPr lang="en-US" baseline="0" dirty="0" smtClean="0"/>
              <a:t>Driver averages out gradients across all sets </a:t>
            </a:r>
          </a:p>
          <a:p>
            <a:r>
              <a:rPr lang="en-US" baseline="0" dirty="0" smtClean="0"/>
              <a:t>Driver broadcasts the updated parameters to all nodes.</a:t>
            </a:r>
          </a:p>
          <a:p>
            <a:endParaRPr lang="en-US" baseline="0" dirty="0" smtClean="0"/>
          </a:p>
        </p:txBody>
      </p:sp>
      <p:sp>
        <p:nvSpPr>
          <p:cNvPr id="4" name="Slide Number Placeholder 3"/>
          <p:cNvSpPr>
            <a:spLocks noGrp="1"/>
          </p:cNvSpPr>
          <p:nvPr>
            <p:ph type="sldNum" sz="quarter" idx="10"/>
          </p:nvPr>
        </p:nvSpPr>
        <p:spPr/>
        <p:txBody>
          <a:bodyPr/>
          <a:lstStyle/>
          <a:p>
            <a:fld id="{D61C8689-8455-3546-ADF9-3B7273760F66}" type="slidenum">
              <a:rPr lang="en-US" smtClean="0"/>
              <a:pPr/>
              <a:t>12</a:t>
            </a:fld>
            <a:endParaRPr lang="en-US" dirty="0"/>
          </a:p>
        </p:txBody>
      </p:sp>
    </p:spTree>
    <p:extLst>
      <p:ext uri="{BB962C8B-B14F-4D97-AF65-F5344CB8AC3E}">
        <p14:creationId xmlns:p14="http://schemas.microsoft.com/office/powerpoint/2010/main" val="236498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Hotspots?</a:t>
            </a:r>
            <a:r>
              <a:rPr lang="en-US" baseline="0" dirty="0" smtClean="0"/>
              <a:t> – bottlenecks created by a centralized driver.</a:t>
            </a:r>
          </a:p>
          <a:p>
            <a:r>
              <a:rPr lang="en-US" baseline="0" dirty="0" smtClean="0"/>
              <a:t>“All-reduce”: r1+r2 is ‘reduce’. All-reduce – </a:t>
            </a:r>
            <a:r>
              <a:rPr lang="en-US" baseline="0" dirty="0" err="1" smtClean="0"/>
              <a:t>broadcasing</a:t>
            </a:r>
            <a:r>
              <a:rPr lang="en-US" baseline="0" dirty="0" smtClean="0"/>
              <a:t> r1+r2 to everybody</a:t>
            </a:r>
          </a:p>
          <a:p>
            <a:r>
              <a:rPr lang="en-US" baseline="0" dirty="0" smtClean="0"/>
              <a:t>https://rise.cs.berkeley.edu/blog/accelerating-deep-learning-training-with-bigdl-and-drizzle-on-apache-spark/</a:t>
            </a:r>
          </a:p>
        </p:txBody>
      </p:sp>
      <p:sp>
        <p:nvSpPr>
          <p:cNvPr id="4" name="Slide Number Placeholder 3"/>
          <p:cNvSpPr>
            <a:spLocks noGrp="1"/>
          </p:cNvSpPr>
          <p:nvPr>
            <p:ph type="sldNum" sz="quarter" idx="10"/>
          </p:nvPr>
        </p:nvSpPr>
        <p:spPr/>
        <p:txBody>
          <a:bodyPr/>
          <a:lstStyle/>
          <a:p>
            <a:fld id="{D61C8689-8455-3546-ADF9-3B7273760F66}" type="slidenum">
              <a:rPr lang="en-US" smtClean="0"/>
              <a:pPr/>
              <a:t>13</a:t>
            </a:fld>
            <a:endParaRPr lang="en-US" dirty="0"/>
          </a:p>
        </p:txBody>
      </p:sp>
    </p:spTree>
    <p:extLst>
      <p:ext uri="{BB962C8B-B14F-4D97-AF65-F5344CB8AC3E}">
        <p14:creationId xmlns:p14="http://schemas.microsoft.com/office/powerpoint/2010/main" val="81067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-reduce” what does it mean?</a:t>
            </a:r>
          </a:p>
          <a:p>
            <a:r>
              <a:rPr lang="en-US" baseline="0" dirty="0" smtClean="0"/>
              <a:t>This is a general-purpose abstraction</a:t>
            </a:r>
          </a:p>
          <a:p>
            <a:endParaRPr lang="en-US" baseline="0" dirty="0" smtClean="0"/>
          </a:p>
          <a:p>
            <a:r>
              <a:rPr lang="en-US" baseline="0" dirty="0" smtClean="0"/>
              <a:t>Block manager by itself does not have peer-to-peer implementation. It needs to be added op top.</a:t>
            </a:r>
          </a:p>
          <a:p>
            <a:endParaRPr lang="en-US" baseline="0" dirty="0" smtClean="0"/>
          </a:p>
          <a:p>
            <a:r>
              <a:rPr lang="en-US" sz="1200" b="0" i="0" kern="1200" dirty="0" smtClean="0">
                <a:solidFill>
                  <a:schemeClr val="tx1"/>
                </a:solidFill>
                <a:effectLst/>
                <a:latin typeface="Intel Clear"/>
                <a:ea typeface="+mn-ea"/>
                <a:cs typeface="+mn-cs"/>
              </a:rPr>
              <a:t>Parameter Manager </a:t>
            </a:r>
            <a:r>
              <a:rPr lang="en-US" sz="1200" b="0" i="0" kern="1200" dirty="0" smtClean="0">
                <a:solidFill>
                  <a:schemeClr val="tx1"/>
                </a:solidFill>
                <a:effectLst/>
                <a:latin typeface="Intel Clear"/>
                <a:ea typeface="+mn-ea"/>
                <a:cs typeface="+mn-cs"/>
              </a:rPr>
              <a:t>inside </a:t>
            </a:r>
            <a:r>
              <a:rPr lang="en-US" sz="1200" b="0" i="0" kern="1200" dirty="0" err="1" smtClean="0">
                <a:solidFill>
                  <a:schemeClr val="tx1"/>
                </a:solidFill>
                <a:effectLst/>
                <a:latin typeface="Intel Clear"/>
                <a:ea typeface="+mn-ea"/>
                <a:cs typeface="+mn-cs"/>
              </a:rPr>
              <a:t>BigDL</a:t>
            </a:r>
            <a:r>
              <a:rPr lang="en-US" sz="1200" b="0" i="0" kern="120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implements </a:t>
            </a:r>
            <a:r>
              <a:rPr lang="en-US" sz="1200" b="0" i="0" kern="1200" dirty="0" smtClean="0">
                <a:solidFill>
                  <a:schemeClr val="tx1"/>
                </a:solidFill>
                <a:effectLst/>
                <a:latin typeface="Intel Clear"/>
                <a:ea typeface="+mn-ea"/>
                <a:cs typeface="+mn-cs"/>
              </a:rPr>
              <a:t>a PS architecture (through </a:t>
            </a:r>
            <a:r>
              <a:rPr lang="en-US" sz="1200" b="0" i="0" kern="1200" dirty="0" err="1" smtClean="0">
                <a:solidFill>
                  <a:schemeClr val="tx1"/>
                </a:solidFill>
                <a:effectLst/>
                <a:latin typeface="Intel Clear"/>
                <a:ea typeface="+mn-ea"/>
                <a:cs typeface="+mn-cs"/>
              </a:rPr>
              <a:t>AllReduce</a:t>
            </a:r>
            <a:r>
              <a:rPr lang="en-US" sz="1200" b="0" i="0" kern="1200" dirty="0" smtClean="0">
                <a:solidFill>
                  <a:schemeClr val="tx1"/>
                </a:solidFill>
                <a:effectLst/>
                <a:latin typeface="Intel Clear"/>
                <a:ea typeface="+mn-ea"/>
                <a:cs typeface="+mn-cs"/>
              </a:rPr>
              <a:t> operation) for synchronous mini-batch SGD. After each task computes its gradients, instead of sending gradients back to driver, gradients from all the partitions within a single worker are aggregated locally. Then each node will have one gradient: this ensures that data transferred on each node will not increase if we increase the number of partitions in a node. After </a:t>
            </a:r>
            <a:r>
              <a:rPr lang="en-US" sz="1200" b="0" i="0" kern="1200" dirty="0" smtClean="0">
                <a:solidFill>
                  <a:schemeClr val="tx1"/>
                </a:solidFill>
                <a:effectLst/>
                <a:latin typeface="Intel Clear"/>
                <a:ea typeface="+mn-ea"/>
                <a:cs typeface="+mn-cs"/>
              </a:rPr>
              <a:t>that, </a:t>
            </a:r>
            <a:r>
              <a:rPr lang="en-US" sz="1200" b="0" i="0" kern="1200" dirty="0" smtClean="0">
                <a:solidFill>
                  <a:schemeClr val="tx1"/>
                </a:solidFill>
                <a:effectLst/>
                <a:latin typeface="Intel Clear"/>
                <a:ea typeface="+mn-ea"/>
                <a:cs typeface="+mn-cs"/>
              </a:rPr>
              <a:t>the aggregated gradient on each node is sliced into chunks and these chunks are exchanged between all the nodes in the cluster. Each node is responsible for a specific chunk, which in essence implements a PS architecture in </a:t>
            </a:r>
            <a:r>
              <a:rPr lang="en-US" sz="1200" b="0" i="0" kern="1200" dirty="0" err="1" smtClean="0">
                <a:solidFill>
                  <a:schemeClr val="tx1"/>
                </a:solidFill>
                <a:effectLst/>
                <a:latin typeface="Intel Clear"/>
                <a:ea typeface="+mn-ea"/>
                <a:cs typeface="+mn-cs"/>
              </a:rPr>
              <a:t>BigDL</a:t>
            </a:r>
            <a:r>
              <a:rPr lang="en-US" sz="1200" b="0" i="0" kern="1200" dirty="0" smtClean="0">
                <a:solidFill>
                  <a:schemeClr val="tx1"/>
                </a:solidFill>
                <a:effectLst/>
                <a:latin typeface="Intel Clear"/>
                <a:ea typeface="+mn-ea"/>
                <a:cs typeface="+mn-cs"/>
              </a:rPr>
              <a:t> for parameter synchronization. Each node retrieves gradients for the slice of the model that this node is responsible for from all the other nodes and aggregates them in multiple threads. After the pair-wise exchange completes, each node has its own portion of aggregated gradients and uses this to update its own portion of weights. Then the exchange happens again for synchronizing the updated weights. At the end of this procedure, each node will have a copy of the updated weights.</a:t>
            </a:r>
          </a:p>
          <a:p>
            <a:r>
              <a:rPr lang="en-US" sz="1200" b="0" i="0" kern="1200" dirty="0" smtClean="0">
                <a:solidFill>
                  <a:schemeClr val="tx1"/>
                </a:solidFill>
                <a:effectLst/>
                <a:latin typeface="Intel Clear"/>
                <a:ea typeface="+mn-ea"/>
                <a:cs typeface="+mn-cs"/>
              </a:rPr>
              <a:t>As the parameters are stored in Spark Block Manager, each task can get the latest weights from it. As all nodes in the cluster play the same role and the driver is not involved in the communication, there is no bottleneck in the system. Besides, as the cluster grows, data size transferred on each node remains the same and thus lowers the time spent in parameter aggregation, enabling </a:t>
            </a:r>
            <a:r>
              <a:rPr lang="en-US" sz="1200" b="0" i="0" kern="1200" dirty="0" err="1" smtClean="0">
                <a:solidFill>
                  <a:schemeClr val="tx1"/>
                </a:solidFill>
                <a:effectLst/>
                <a:latin typeface="Intel Clear"/>
                <a:ea typeface="+mn-ea"/>
                <a:cs typeface="+mn-cs"/>
              </a:rPr>
              <a:t>BigDL</a:t>
            </a:r>
            <a:r>
              <a:rPr lang="en-US" sz="1200" b="0" i="0" kern="1200" dirty="0" smtClean="0">
                <a:solidFill>
                  <a:schemeClr val="tx1"/>
                </a:solidFill>
                <a:effectLst/>
                <a:latin typeface="Intel Clear"/>
                <a:ea typeface="+mn-ea"/>
                <a:cs typeface="+mn-cs"/>
              </a:rPr>
              <a:t> to achieve near-linear scaling. Figure 3 shows that for Inception V1, the throughput of 16 nodes is ~1.92X of 8 nodes, while for </a:t>
            </a:r>
            <a:r>
              <a:rPr lang="en-US" sz="1200" b="0" i="0" kern="1200" dirty="0" err="1" smtClean="0">
                <a:solidFill>
                  <a:schemeClr val="tx1"/>
                </a:solidFill>
                <a:effectLst/>
                <a:latin typeface="Intel Clear"/>
                <a:ea typeface="+mn-ea"/>
                <a:cs typeface="+mn-cs"/>
              </a:rPr>
              <a:t>ResNet</a:t>
            </a:r>
            <a:r>
              <a:rPr lang="en-US" sz="1200" b="0" i="0" kern="1200" dirty="0" smtClean="0">
                <a:solidFill>
                  <a:schemeClr val="tx1"/>
                </a:solidFill>
                <a:effectLst/>
                <a:latin typeface="Intel Clear"/>
                <a:ea typeface="+mn-ea"/>
                <a:cs typeface="+mn-cs"/>
              </a:rPr>
              <a:t>, it is ~1.88X. These results show that </a:t>
            </a:r>
            <a:r>
              <a:rPr lang="en-US" sz="1200" b="0" i="0" kern="1200" dirty="0" err="1" smtClean="0">
                <a:solidFill>
                  <a:schemeClr val="tx1"/>
                </a:solidFill>
                <a:effectLst/>
                <a:latin typeface="Intel Clear"/>
                <a:ea typeface="+mn-ea"/>
                <a:cs typeface="+mn-cs"/>
              </a:rPr>
              <a:t>BigDL</a:t>
            </a:r>
            <a:r>
              <a:rPr lang="en-US" sz="1200" b="0" i="0" kern="1200" dirty="0" smtClean="0">
                <a:solidFill>
                  <a:schemeClr val="tx1"/>
                </a:solidFill>
                <a:effectLst/>
                <a:latin typeface="Intel Clear"/>
                <a:ea typeface="+mn-ea"/>
                <a:cs typeface="+mn-cs"/>
              </a:rPr>
              <a:t> achieves a near linear scale out performance.</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14</a:t>
            </a:fld>
            <a:endParaRPr lang="en-US" dirty="0"/>
          </a:p>
        </p:txBody>
      </p:sp>
    </p:spTree>
    <p:extLst>
      <p:ext uri="{BB962C8B-B14F-4D97-AF65-F5344CB8AC3E}">
        <p14:creationId xmlns:p14="http://schemas.microsoft.com/office/powerpoint/2010/main" val="156953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we have data before </a:t>
            </a:r>
            <a:r>
              <a:rPr lang="en-US" baseline="0" dirty="0" smtClean="0"/>
              <a:t>PM implementation? Inception</a:t>
            </a:r>
          </a:p>
          <a:p>
            <a:r>
              <a:rPr lang="en-US" baseline="0" dirty="0" smtClean="0"/>
              <a:t>The graph shows the % of time spent on parameter synchronization vs number of nodes.</a:t>
            </a:r>
          </a:p>
          <a:p>
            <a:r>
              <a:rPr lang="en-US" baseline="0" dirty="0" smtClean="0"/>
              <a:t>AR: Sergey to just change “nodes” -&gt; “Tasks” on the slide. (number of tasks=</a:t>
            </a:r>
            <a:r>
              <a:rPr lang="en-US" baseline="0" dirty="0" err="1" smtClean="0"/>
              <a:t>number_of_nodes</a:t>
            </a:r>
            <a:r>
              <a:rPr lang="en-US" baseline="0" dirty="0" smtClean="0"/>
              <a:t> for this run).</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PM is not a panacea and does not benefit all Spark processes. Data wrangling ETL like transformation would benefit from drizzle, but no PM. </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15</a:t>
            </a:fld>
            <a:endParaRPr lang="en-US" dirty="0"/>
          </a:p>
        </p:txBody>
      </p:sp>
    </p:spTree>
    <p:extLst>
      <p:ext uri="{BB962C8B-B14F-4D97-AF65-F5344CB8AC3E}">
        <p14:creationId xmlns:p14="http://schemas.microsoft.com/office/powerpoint/2010/main" val="147566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we have the graph</a:t>
            </a:r>
            <a:r>
              <a:rPr lang="en-US" baseline="0" dirty="0" smtClean="0"/>
              <a:t> before Drizzle? Inception</a:t>
            </a:r>
          </a:p>
          <a:p>
            <a:r>
              <a:rPr lang="en-US" baseline="0" dirty="0" smtClean="0"/>
              <a:t>% time spent in scheduling with respect to “tasks”. We assign one task per core, so the scales are similar. MAKE the slides the same. Ding – do you have raw data to plot?</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16</a:t>
            </a:fld>
            <a:endParaRPr lang="en-US" dirty="0"/>
          </a:p>
        </p:txBody>
      </p:sp>
    </p:spTree>
    <p:extLst>
      <p:ext uri="{BB962C8B-B14F-4D97-AF65-F5344CB8AC3E}">
        <p14:creationId xmlns:p14="http://schemas.microsoft.com/office/powerpoint/2010/main" val="100614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17</a:t>
            </a:fld>
            <a:endParaRPr lang="en-US" dirty="0"/>
          </a:p>
        </p:txBody>
      </p:sp>
    </p:spTree>
    <p:extLst>
      <p:ext uri="{BB962C8B-B14F-4D97-AF65-F5344CB8AC3E}">
        <p14:creationId xmlns:p14="http://schemas.microsoft.com/office/powerpoint/2010/main" val="2545638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Why</a:t>
            </a:r>
            <a:r>
              <a:rPr lang="en-US" baseline="0" dirty="0" smtClean="0"/>
              <a:t> can’t the scheduler get to super fine granularity?</a:t>
            </a:r>
            <a:endParaRPr lang="en-US" dirty="0"/>
          </a:p>
        </p:txBody>
      </p:sp>
      <p:sp>
        <p:nvSpPr>
          <p:cNvPr id="4" name="Slide Number Placeholder 3"/>
          <p:cNvSpPr>
            <a:spLocks noGrp="1"/>
          </p:cNvSpPr>
          <p:nvPr>
            <p:ph type="sldNum" sz="quarter" idx="10"/>
          </p:nvPr>
        </p:nvSpPr>
        <p:spPr/>
        <p:txBody>
          <a:bodyPr/>
          <a:lstStyle/>
          <a:p>
            <a:fld id="{E713C59B-0554-2E4F-A20B-7CA807469C28}" type="slidenum">
              <a:rPr lang="en-US" smtClean="0"/>
              <a:t>18</a:t>
            </a:fld>
            <a:endParaRPr lang="en-US"/>
          </a:p>
        </p:txBody>
      </p:sp>
    </p:spTree>
    <p:extLst>
      <p:ext uri="{BB962C8B-B14F-4D97-AF65-F5344CB8AC3E}">
        <p14:creationId xmlns:p14="http://schemas.microsoft.com/office/powerpoint/2010/main" val="33796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150 </a:t>
            </a:r>
            <a:r>
              <a:rPr lang="en-US" err="1" smtClean="0"/>
              <a:t>ms</a:t>
            </a:r>
            <a:r>
              <a:rPr lang="en-US" smtClean="0"/>
              <a:t> for 128 machines out of 205ms  more than 70% of time. ** big point is that at 128 machines, cannot</a:t>
            </a:r>
            <a:r>
              <a:rPr lang="en-US" baseline="0" smtClean="0"/>
              <a:t> run a batch in less than 150 milliseconds. Green bar grows because </a:t>
            </a:r>
            <a:r>
              <a:rPr lang="en-US" baseline="0" err="1" smtClean="0"/>
              <a:t>dataplane</a:t>
            </a:r>
            <a:r>
              <a:rPr lang="en-US" baseline="0" smtClean="0"/>
              <a:t> shuffle gets worse (we have fixed reducers but more mappers). Don’t need to say green thing but just be prepared for it.  ORANGE BARS ARE CONTROL PLANE / coordination.</a:t>
            </a:r>
            <a:endParaRPr lang="en-US"/>
          </a:p>
        </p:txBody>
      </p:sp>
      <p:sp>
        <p:nvSpPr>
          <p:cNvPr id="4" name="Slide Number Placeholder 3"/>
          <p:cNvSpPr>
            <a:spLocks noGrp="1"/>
          </p:cNvSpPr>
          <p:nvPr>
            <p:ph type="sldNum" sz="quarter" idx="10"/>
          </p:nvPr>
        </p:nvSpPr>
        <p:spPr/>
        <p:txBody>
          <a:bodyPr/>
          <a:lstStyle/>
          <a:p>
            <a:fld id="{E713C59B-0554-2E4F-A20B-7CA807469C28}" type="slidenum">
              <a:rPr lang="en-US" smtClean="0"/>
              <a:t>19</a:t>
            </a:fld>
            <a:endParaRPr lang="en-US"/>
          </a:p>
        </p:txBody>
      </p:sp>
    </p:spTree>
    <p:extLst>
      <p:ext uri="{BB962C8B-B14F-4D97-AF65-F5344CB8AC3E}">
        <p14:creationId xmlns:p14="http://schemas.microsoft.com/office/powerpoint/2010/main" val="3789957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Intel Clear"/>
                <a:ea typeface="+mn-ea"/>
                <a:cs typeface="+mn-cs"/>
              </a:rPr>
              <a:t>Reusing scheduling decisions means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that we can schedule tasks for </a:t>
            </a:r>
            <a:r>
              <a:rPr lang="en-US" sz="1200" b="0" i="1" kern="1200" dirty="0" smtClean="0">
                <a:solidFill>
                  <a:schemeClr val="tx1"/>
                </a:solidFill>
                <a:effectLst/>
                <a:latin typeface="Intel Clear"/>
                <a:ea typeface="+mn-ea"/>
                <a:cs typeface="+mn-cs"/>
              </a:rPr>
              <a:t>multiple micro-batches </a:t>
            </a:r>
            <a:r>
              <a:rPr lang="en-US" sz="1200" b="0" i="0" kern="1200" dirty="0" smtClean="0">
                <a:solidFill>
                  <a:schemeClr val="tx1"/>
                </a:solidFill>
                <a:effectLst/>
                <a:latin typeface="Intel Clear"/>
                <a:ea typeface="+mn-ea"/>
                <a:cs typeface="+mn-cs"/>
              </a:rPr>
              <a:t>(or a</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group) at once</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and thus amortize the centralized</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scheduling overheads. To see how this can help, consider a</a:t>
            </a:r>
            <a:r>
              <a:rPr lang="en-US" sz="1200" b="0" i="0" kern="1200" baseline="0" dirty="0" smtClean="0">
                <a:solidFill>
                  <a:schemeClr val="tx1"/>
                </a:solidFill>
                <a:effectLst/>
                <a:latin typeface="Intel Clear"/>
                <a:ea typeface="+mn-ea"/>
                <a:cs typeface="+mn-cs"/>
              </a:rPr>
              <a:t> </a:t>
            </a:r>
            <a:r>
              <a:rPr lang="en-US" sz="1200" b="0" i="0" kern="1200" baseline="0" dirty="0" err="1" smtClean="0">
                <a:solidFill>
                  <a:schemeClr val="tx1"/>
                </a:solidFill>
                <a:effectLst/>
                <a:latin typeface="Intel Clear"/>
                <a:ea typeface="+mn-ea"/>
                <a:cs typeface="+mn-cs"/>
              </a:rPr>
              <a:t>BigDL</a:t>
            </a:r>
            <a:r>
              <a:rPr lang="en-US" sz="1200" b="0" i="0" kern="1200" dirty="0" smtClean="0">
                <a:solidFill>
                  <a:schemeClr val="tx1"/>
                </a:solidFill>
                <a:effectLst/>
                <a:latin typeface="Intel Clear"/>
                <a:ea typeface="+mn-ea"/>
                <a:cs typeface="+mn-cs"/>
              </a:rPr>
              <a:t> SGD algorithm. Assuming</a:t>
            </a:r>
            <a:r>
              <a:rPr lang="en-US" sz="1200" b="0" i="0" kern="1200" baseline="0" dirty="0" smtClean="0">
                <a:solidFill>
                  <a:schemeClr val="tx1"/>
                </a:solidFill>
                <a:effectLst/>
                <a:latin typeface="Intel Clear"/>
                <a:ea typeface="+mn-ea"/>
                <a:cs typeface="+mn-cs"/>
              </a:rPr>
              <a:t> that the data partitions remain the same, the locality preference for every micro-batch (SGD step) will also be the same. The cluster configuration remains static, thus the worker-2-task mapping would the identical for every </a:t>
            </a:r>
            <a:r>
              <a:rPr lang="en-US" sz="1200" b="0" i="0" kern="1200" baseline="0" dirty="0" err="1" smtClean="0">
                <a:solidFill>
                  <a:schemeClr val="tx1"/>
                </a:solidFill>
                <a:effectLst/>
                <a:latin typeface="Intel Clear"/>
                <a:ea typeface="+mn-ea"/>
                <a:cs typeface="+mn-cs"/>
              </a:rPr>
              <a:t>microbatch</a:t>
            </a:r>
            <a:r>
              <a:rPr lang="en-US" sz="1200" b="0" i="0" kern="1200" baseline="0" dirty="0" smtClean="0">
                <a:solidFill>
                  <a:schemeClr val="tx1"/>
                </a:solidFill>
                <a:effectLst/>
                <a:latin typeface="Intel Clear"/>
                <a:ea typeface="+mn-ea"/>
                <a:cs typeface="+mn-cs"/>
              </a:rPr>
              <a:t>. Thus we can run scheduling algorithm once and reuse its decision for the entire SGD duration</a:t>
            </a:r>
            <a:endParaRPr lang="en-US" sz="1200" b="0" i="0" kern="1200" dirty="0" smtClean="0">
              <a:solidFill>
                <a:schemeClr val="tx1"/>
              </a:solidFill>
              <a:effectLst/>
              <a:latin typeface="Intel Clear"/>
              <a:ea typeface="+mn-ea"/>
              <a:cs typeface="+mn-cs"/>
            </a:endParaRPr>
          </a:p>
          <a:p>
            <a:endParaRPr lang="en-US" sz="1200" b="0" i="0" kern="1200" dirty="0" smtClean="0">
              <a:solidFill>
                <a:schemeClr val="tx1"/>
              </a:solidFill>
              <a:effectLst/>
              <a:latin typeface="Intel Clear"/>
              <a:ea typeface="+mn-ea"/>
              <a:cs typeface="+mn-cs"/>
            </a:endParaRPr>
          </a:p>
        </p:txBody>
      </p:sp>
      <p:sp>
        <p:nvSpPr>
          <p:cNvPr id="4" name="Slide Number Placeholder 3"/>
          <p:cNvSpPr>
            <a:spLocks noGrp="1"/>
          </p:cNvSpPr>
          <p:nvPr>
            <p:ph type="sldNum" sz="quarter" idx="10"/>
          </p:nvPr>
        </p:nvSpPr>
        <p:spPr/>
        <p:txBody>
          <a:bodyPr/>
          <a:lstStyle/>
          <a:p>
            <a:fld id="{E713C59B-0554-2E4F-A20B-7CA807469C28}" type="slidenum">
              <a:rPr lang="en-US" smtClean="0"/>
              <a:t>20</a:t>
            </a:fld>
            <a:endParaRPr lang="en-US"/>
          </a:p>
        </p:txBody>
      </p:sp>
    </p:spTree>
    <p:extLst>
      <p:ext uri="{BB962C8B-B14F-4D97-AF65-F5344CB8AC3E}">
        <p14:creationId xmlns:p14="http://schemas.microsoft.com/office/powerpoint/2010/main" val="1742144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kinds of scheduler interactions: one within a batch</a:t>
            </a:r>
            <a:r>
              <a:rPr lang="en-US" baseline="0" dirty="0" smtClean="0"/>
              <a:t> and one across batches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What’s the meaning of different colors of circles, triangles, squares?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sz="1200" kern="1200" dirty="0" smtClean="0">
                <a:solidFill>
                  <a:schemeClr val="tx1"/>
                </a:solidFill>
                <a:effectLst/>
                <a:latin typeface="Intel Clear"/>
                <a:ea typeface="+mn-ea"/>
                <a:cs typeface="+mn-cs"/>
              </a:rPr>
              <a:t>The circles, triangles, squares are three kinds of data items produced by the map phase (you can also image them as keys k1, k2, k3 say). Now in the reduce phase all the circles are processed by same reducer and all squares by another one etc. Colors don’t have any specific meaning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r>
              <a:rPr lang="en-US" baseline="0" dirty="0" smtClean="0"/>
              <a:t>Parameter server eliminates the need for the pre-scheduling, but drizzle is a more general-purpose framework that can improve communications overhead even if PM not used.</a:t>
            </a:r>
          </a:p>
          <a:p>
            <a:r>
              <a:rPr lang="en-US" baseline="0" dirty="0" smtClean="0"/>
              <a:t>Data wrangling ETL like transformation would benefit from drizzle, but no PM. </a:t>
            </a:r>
          </a:p>
          <a:p>
            <a:endParaRPr lang="en-US" baseline="0" dirty="0" smtClean="0"/>
          </a:p>
          <a:p>
            <a:r>
              <a:rPr lang="en-US" baseline="0" dirty="0" smtClean="0"/>
              <a:t>We supply the information where the reduced data needs to go upon the completion of ‘reduce” operation.  Once a node completes its compute task, it sends a token to the data destination node which then fetches the data. In a traditional spark execution, driver would collect the metadata (mapping between data partition and the destination) and broadcast it to all nodes.</a:t>
            </a:r>
            <a:endParaRPr lang="en-US" dirty="0"/>
          </a:p>
        </p:txBody>
      </p:sp>
      <p:sp>
        <p:nvSpPr>
          <p:cNvPr id="4" name="Slide Number Placeholder 3"/>
          <p:cNvSpPr>
            <a:spLocks noGrp="1"/>
          </p:cNvSpPr>
          <p:nvPr>
            <p:ph type="sldNum" sz="quarter" idx="10"/>
          </p:nvPr>
        </p:nvSpPr>
        <p:spPr/>
        <p:txBody>
          <a:bodyPr/>
          <a:lstStyle/>
          <a:p>
            <a:fld id="{E713C59B-0554-2E4F-A20B-7CA807469C28}" type="slidenum">
              <a:rPr lang="en-US" smtClean="0"/>
              <a:t>21</a:t>
            </a:fld>
            <a:endParaRPr lang="en-US"/>
          </a:p>
        </p:txBody>
      </p:sp>
    </p:spTree>
    <p:extLst>
      <p:ext uri="{BB962C8B-B14F-4D97-AF65-F5344CB8AC3E}">
        <p14:creationId xmlns:p14="http://schemas.microsoft.com/office/powerpoint/2010/main" val="94512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Intel Clear"/>
                <a:ea typeface="+mn-ea"/>
                <a:cs typeface="+mn-cs"/>
              </a:rPr>
              <a:t>seamless native integration with Spark ecosystem like Spark SQL, </a:t>
            </a:r>
            <a:r>
              <a:rPr lang="en-US" sz="1200" kern="1200" dirty="0" err="1" smtClean="0">
                <a:solidFill>
                  <a:schemeClr val="tx1"/>
                </a:solidFill>
                <a:effectLst/>
                <a:latin typeface="Intel Clear"/>
                <a:ea typeface="+mn-ea"/>
                <a:cs typeface="+mn-cs"/>
              </a:rPr>
              <a:t>Dataframe</a:t>
            </a:r>
            <a:r>
              <a:rPr lang="en-US" sz="1200" kern="1200" dirty="0" smtClean="0">
                <a:solidFill>
                  <a:schemeClr val="tx1"/>
                </a:solidFill>
                <a:effectLst/>
                <a:latin typeface="Intel Clear"/>
                <a:ea typeface="+mn-ea"/>
                <a:cs typeface="+mn-cs"/>
              </a:rPr>
              <a:t>, </a:t>
            </a:r>
            <a:r>
              <a:rPr lang="en-US" sz="1200" kern="1200" dirty="0" err="1" smtClean="0">
                <a:solidFill>
                  <a:schemeClr val="tx1"/>
                </a:solidFill>
                <a:effectLst/>
                <a:latin typeface="Intel Clear"/>
                <a:ea typeface="+mn-ea"/>
                <a:cs typeface="+mn-cs"/>
              </a:rPr>
              <a:t>MLPipeline</a:t>
            </a:r>
            <a:r>
              <a:rPr lang="en-US" sz="1200" kern="1200" dirty="0" smtClean="0">
                <a:solidFill>
                  <a:schemeClr val="tx1"/>
                </a:solidFill>
                <a:effectLst/>
                <a:latin typeface="Intel Clear"/>
                <a:ea typeface="+mn-ea"/>
                <a:cs typeface="+mn-cs"/>
              </a:rPr>
              <a:t>, Spark Streaming</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err="1" smtClean="0"/>
              <a:t>BigDL</a:t>
            </a:r>
            <a:r>
              <a:rPr lang="en-US" dirty="0" smtClean="0"/>
              <a:t> is a distributed deep learning library for Spark that can run directly on top of existing Spark or Apache Hadoop* clusters. </a:t>
            </a:r>
          </a:p>
          <a:p>
            <a:r>
              <a:rPr lang="en-US" dirty="0" smtClean="0"/>
              <a:t>No GPUs needed.</a:t>
            </a:r>
          </a:p>
          <a:p>
            <a:r>
              <a:rPr lang="en-US" dirty="0" smtClean="0"/>
              <a:t>You can write deep learning applications as Scala or Python programs</a:t>
            </a:r>
            <a:r>
              <a:rPr lang="en-US" dirty="0" smtClean="0"/>
              <a:t>.</a:t>
            </a:r>
          </a:p>
          <a:p>
            <a:r>
              <a:rPr lang="en-US" dirty="0" smtClean="0"/>
              <a:t>You do *not* need to move your data from your cluster elsewhere to perform ML tasks</a:t>
            </a:r>
            <a:endParaRPr lang="en-US" dirty="0" smtClean="0"/>
          </a:p>
          <a:p>
            <a:endParaRPr lang="en-US" dirty="0" smtClean="0"/>
          </a:p>
          <a:p>
            <a:r>
              <a:rPr lang="en-US" dirty="0" err="1" smtClean="0"/>
              <a:t>BigDL</a:t>
            </a:r>
            <a:r>
              <a:rPr lang="en-US" dirty="0" smtClean="0"/>
              <a:t> provides comprehensive support for deep learning, including numeric computing (via Tensor and high-level neural networks; in addition, you can load </a:t>
            </a:r>
            <a:r>
              <a:rPr lang="en-US" dirty="0" err="1" smtClean="0"/>
              <a:t>pretrained</a:t>
            </a:r>
            <a:r>
              <a:rPr lang="en-US" dirty="0" smtClean="0"/>
              <a:t> </a:t>
            </a:r>
            <a:r>
              <a:rPr lang="en-US" dirty="0" err="1" smtClean="0"/>
              <a:t>Caffe</a:t>
            </a:r>
            <a:r>
              <a:rPr lang="en-US" dirty="0" smtClean="0"/>
              <a:t>,</a:t>
            </a:r>
            <a:r>
              <a:rPr lang="en-US" baseline="0" dirty="0" smtClean="0"/>
              <a:t> </a:t>
            </a:r>
            <a:r>
              <a:rPr lang="en-US" baseline="0" dirty="0" err="1" smtClean="0"/>
              <a:t>TensorFlow</a:t>
            </a:r>
            <a:r>
              <a:rPr lang="en-US" dirty="0" smtClean="0"/>
              <a:t> or Torch models into the Spark framework, and then use the </a:t>
            </a:r>
            <a:r>
              <a:rPr lang="en-US" dirty="0" err="1" smtClean="0"/>
              <a:t>BigDL</a:t>
            </a:r>
            <a:r>
              <a:rPr lang="en-US" dirty="0" smtClean="0"/>
              <a:t> library to run inference applications on their data.</a:t>
            </a:r>
          </a:p>
          <a:p>
            <a:r>
              <a:rPr lang="en-US" dirty="0" smtClean="0"/>
              <a:t>Efficient scale out. </a:t>
            </a:r>
            <a:r>
              <a:rPr lang="en-US" dirty="0" err="1" smtClean="0"/>
              <a:t>BigDL</a:t>
            </a:r>
            <a:r>
              <a:rPr lang="en-US" dirty="0" smtClean="0"/>
              <a:t> can efficiently scale out to perform data analytics at “big data scale” by using Spark as well as efficient implementations of synchronous stochastic gradient descent (SGD) and all-reduce communications in Spark.</a:t>
            </a:r>
          </a:p>
          <a:p>
            <a:r>
              <a:rPr lang="en-US" dirty="0" smtClean="0"/>
              <a:t>Extremely high performance. To achieve high performance, </a:t>
            </a:r>
            <a:r>
              <a:rPr lang="en-US" dirty="0" err="1" smtClean="0"/>
              <a:t>BigDL</a:t>
            </a:r>
            <a:r>
              <a:rPr lang="en-US" dirty="0" smtClean="0"/>
              <a:t> uses Intel® Math Kernel Library (Intel® MKL) and multithreaded programming in each Spark task. Consequently, it is orders of magnitude faster than out-of-the-box open source </a:t>
            </a:r>
            <a:r>
              <a:rPr lang="en-US" dirty="0" err="1" smtClean="0"/>
              <a:t>Caffe</a:t>
            </a:r>
            <a:r>
              <a:rPr lang="en-US" dirty="0" smtClean="0"/>
              <a:t>, Torch, or </a:t>
            </a:r>
            <a:r>
              <a:rPr lang="en-US" dirty="0" err="1" smtClean="0"/>
              <a:t>TensorFlow</a:t>
            </a:r>
            <a:r>
              <a:rPr lang="en-US" dirty="0" smtClean="0"/>
              <a:t> on a single-node Intel® Xeon® processor (i.e., comparable with mainstream graphics processing units).</a:t>
            </a:r>
          </a:p>
          <a:p>
            <a:r>
              <a:rPr lang="en-US" dirty="0" smtClean="0"/>
              <a:t>Why Use </a:t>
            </a:r>
            <a:r>
              <a:rPr lang="en-US" dirty="0" err="1" smtClean="0"/>
              <a:t>BigDL</a:t>
            </a:r>
            <a:r>
              <a:rPr lang="en-US" dirty="0" smtClean="0"/>
              <a:t>?</a:t>
            </a:r>
          </a:p>
          <a:p>
            <a:endParaRPr lang="en-US" dirty="0" smtClean="0"/>
          </a:p>
          <a:p>
            <a:endParaRPr lang="en-US" dirty="0"/>
          </a:p>
        </p:txBody>
      </p:sp>
      <p:sp>
        <p:nvSpPr>
          <p:cNvPr id="4" name="Slide Number Placeholder 3"/>
          <p:cNvSpPr>
            <a:spLocks noGrp="1"/>
          </p:cNvSpPr>
          <p:nvPr>
            <p:ph type="sldNum" idx="10"/>
          </p:nvPr>
        </p:nvSpPr>
        <p:spPr/>
        <p:txBody>
          <a:bodyPr/>
          <a:lstStyle/>
          <a:p>
            <a:fld id="{00000000-1234-1234-1234-123412341234}"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775006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classes of arrows going on.  just set expectations.</a:t>
            </a:r>
          </a:p>
          <a:p>
            <a:endParaRPr lang="en-US" dirty="0" smtClean="0"/>
          </a:p>
          <a:p>
            <a:r>
              <a:rPr lang="en-US" dirty="0" smtClean="0"/>
              <a:t>Add to soundtrack here. Could</a:t>
            </a:r>
            <a:r>
              <a:rPr lang="en-US" baseline="0" dirty="0" smtClean="0"/>
              <a:t> talk about group scheduling first. Shuffle comes out of nowhere.</a:t>
            </a:r>
            <a:endParaRPr lang="en-US" dirty="0"/>
          </a:p>
        </p:txBody>
      </p:sp>
      <p:sp>
        <p:nvSpPr>
          <p:cNvPr id="4" name="Slide Number Placeholder 3"/>
          <p:cNvSpPr>
            <a:spLocks noGrp="1"/>
          </p:cNvSpPr>
          <p:nvPr>
            <p:ph type="sldNum" sz="quarter" idx="10"/>
          </p:nvPr>
        </p:nvSpPr>
        <p:spPr/>
        <p:txBody>
          <a:bodyPr/>
          <a:lstStyle/>
          <a:p>
            <a:fld id="{E713C59B-0554-2E4F-A20B-7CA807469C28}" type="slidenum">
              <a:rPr lang="en-US" smtClean="0"/>
              <a:t>22</a:t>
            </a:fld>
            <a:endParaRPr lang="en-US"/>
          </a:p>
        </p:txBody>
      </p:sp>
    </p:spTree>
    <p:extLst>
      <p:ext uri="{BB962C8B-B14F-4D97-AF65-F5344CB8AC3E}">
        <p14:creationId xmlns:p14="http://schemas.microsoft.com/office/powerpoint/2010/main" val="945128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classes of arrows going on.  just set expectations.</a:t>
            </a:r>
          </a:p>
          <a:p>
            <a:endParaRPr lang="en-US" dirty="0" smtClean="0"/>
          </a:p>
          <a:p>
            <a:r>
              <a:rPr lang="en-US" dirty="0" smtClean="0"/>
              <a:t>Add to soundtrack here. Could</a:t>
            </a:r>
            <a:r>
              <a:rPr lang="en-US" baseline="0" dirty="0" smtClean="0"/>
              <a:t> talk about group scheduling first. Shuffle comes out of nowhere.</a:t>
            </a:r>
            <a:endParaRPr lang="en-US" dirty="0"/>
          </a:p>
        </p:txBody>
      </p:sp>
      <p:sp>
        <p:nvSpPr>
          <p:cNvPr id="4" name="Slide Number Placeholder 3"/>
          <p:cNvSpPr>
            <a:spLocks noGrp="1"/>
          </p:cNvSpPr>
          <p:nvPr>
            <p:ph type="sldNum" sz="quarter" idx="10"/>
          </p:nvPr>
        </p:nvSpPr>
        <p:spPr/>
        <p:txBody>
          <a:bodyPr/>
          <a:lstStyle/>
          <a:p>
            <a:fld id="{E713C59B-0554-2E4F-A20B-7CA807469C28}" type="slidenum">
              <a:rPr lang="en-US" smtClean="0"/>
              <a:t>23</a:t>
            </a:fld>
            <a:endParaRPr lang="en-US"/>
          </a:p>
        </p:txBody>
      </p:sp>
    </p:spTree>
    <p:extLst>
      <p:ext uri="{BB962C8B-B14F-4D97-AF65-F5344CB8AC3E}">
        <p14:creationId xmlns:p14="http://schemas.microsoft.com/office/powerpoint/2010/main" val="945128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Intel Clear"/>
                <a:ea typeface="+mn-ea"/>
                <a:cs typeface="+mn-cs"/>
              </a:rPr>
              <a:t>In existing BSP systems like Spark or Hadoop,</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upstream tasks typically write their output to local disk and</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notify the centralized driver of the allocation of output </a:t>
            </a:r>
            <a:r>
              <a:rPr lang="en-US" sz="1200" b="0" i="0" kern="1200" dirty="0" smtClean="0">
                <a:solidFill>
                  <a:schemeClr val="tx1"/>
                </a:solidFill>
                <a:effectLst/>
                <a:latin typeface="Intel Clear"/>
                <a:ea typeface="+mn-ea"/>
                <a:cs typeface="+mn-cs"/>
              </a:rPr>
              <a:t>records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to </a:t>
            </a:r>
            <a:r>
              <a:rPr lang="en-US" sz="1200" b="0" i="0" kern="1200" dirty="0" smtClean="0">
                <a:solidFill>
                  <a:schemeClr val="tx1"/>
                </a:solidFill>
                <a:effectLst/>
                <a:latin typeface="Intel Clear"/>
                <a:ea typeface="+mn-ea"/>
                <a:cs typeface="+mn-cs"/>
              </a:rPr>
              <a:t>the different reducers. The driver then applies task placement </a:t>
            </a:r>
            <a:r>
              <a:rPr lang="en-US" sz="1200" b="0" i="0" kern="1200" dirty="0" smtClean="0">
                <a:solidFill>
                  <a:schemeClr val="tx1"/>
                </a:solidFill>
                <a:effectLst/>
                <a:latin typeface="Intel Clear"/>
                <a:ea typeface="+mn-ea"/>
                <a:cs typeface="+mn-cs"/>
              </a:rPr>
              <a:t>techniques </a:t>
            </a:r>
            <a:r>
              <a:rPr lang="en-US" sz="1200" b="0" i="0" kern="1200" dirty="0" smtClean="0">
                <a:solidFill>
                  <a:schemeClr val="tx1"/>
                </a:solidFill>
                <a:effectLst/>
                <a:latin typeface="Intel Clear"/>
                <a:ea typeface="+mn-ea"/>
                <a:cs typeface="+mn-cs"/>
              </a:rPr>
              <a:t>to minimize network overheads and</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creates downstream tasks that pull data from the upstream</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tasks. Thus in this case the metadata is communicated through</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the centralized driver and then following a barrier, the data</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transfer happens using a pull based mechanism.</a:t>
            </a:r>
            <a:br>
              <a:rPr lang="en-US" sz="1200" b="0" i="0" kern="1200" dirty="0" smtClean="0">
                <a:solidFill>
                  <a:schemeClr val="tx1"/>
                </a:solidFill>
                <a:effectLst/>
                <a:latin typeface="Intel Clear"/>
                <a:ea typeface="+mn-ea"/>
                <a:cs typeface="+mn-cs"/>
              </a:rPr>
            </a:br>
            <a:endParaRPr lang="en-US" dirty="0"/>
          </a:p>
        </p:txBody>
      </p:sp>
      <p:sp>
        <p:nvSpPr>
          <p:cNvPr id="4" name="Slide Number Placeholder 3"/>
          <p:cNvSpPr>
            <a:spLocks noGrp="1"/>
          </p:cNvSpPr>
          <p:nvPr>
            <p:ph type="sldNum" sz="quarter" idx="10"/>
          </p:nvPr>
        </p:nvSpPr>
        <p:spPr/>
        <p:txBody>
          <a:bodyPr/>
          <a:lstStyle/>
          <a:p>
            <a:fld id="{E713C59B-0554-2E4F-A20B-7CA807469C28}" type="slidenum">
              <a:rPr lang="en-US" smtClean="0"/>
              <a:t>24</a:t>
            </a:fld>
            <a:endParaRPr lang="en-US"/>
          </a:p>
        </p:txBody>
      </p:sp>
    </p:spTree>
    <p:extLst>
      <p:ext uri="{BB962C8B-B14F-4D97-AF65-F5344CB8AC3E}">
        <p14:creationId xmlns:p14="http://schemas.microsoft.com/office/powerpoint/2010/main" val="951746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Main thing that matters is we trigger once dependencies</a:t>
            </a:r>
            <a:r>
              <a:rPr lang="en-US" baseline="0" dirty="0" smtClean="0"/>
              <a:t> are met. </a:t>
            </a:r>
            <a:r>
              <a:rPr lang="en-US" sz="1200" b="0" i="0" kern="1200" dirty="0" smtClean="0">
                <a:solidFill>
                  <a:schemeClr val="tx1"/>
                </a:solidFill>
                <a:effectLst/>
                <a:latin typeface="Intel Clear"/>
                <a:ea typeface="+mn-ea"/>
                <a:cs typeface="+mn-cs"/>
              </a:rPr>
              <a:t>To remove this barrier, we </a:t>
            </a:r>
            <a:r>
              <a:rPr lang="en-US" sz="1200" b="0" i="1" kern="1200" dirty="0" smtClean="0">
                <a:solidFill>
                  <a:schemeClr val="tx1"/>
                </a:solidFill>
                <a:effectLst/>
                <a:latin typeface="Intel Clear"/>
                <a:ea typeface="+mn-ea"/>
                <a:cs typeface="+mn-cs"/>
              </a:rPr>
              <a:t>pre-schedule downstream tasks</a:t>
            </a:r>
            <a:r>
              <a:rPr lang="en-US" sz="1200" b="0" i="1"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before the upstream tasks </a:t>
            </a:r>
            <a:r>
              <a:rPr lang="en-US" sz="1200" b="0" i="0" kern="1200" dirty="0" smtClean="0">
                <a:solidFill>
                  <a:schemeClr val="tx1"/>
                </a:solidFill>
                <a:effectLst/>
                <a:latin typeface="Intel Clear"/>
                <a:ea typeface="+mn-ea"/>
                <a:cs typeface="+mn-cs"/>
              </a:rPr>
              <a:t>in </a:t>
            </a:r>
            <a:r>
              <a:rPr lang="en-US" sz="1200" b="0" i="0" kern="1200" dirty="0" smtClean="0">
                <a:solidFill>
                  <a:schemeClr val="tx1"/>
                </a:solidFill>
                <a:effectLst/>
                <a:latin typeface="Intel Clear"/>
                <a:ea typeface="+mn-ea"/>
                <a:cs typeface="+mn-cs"/>
              </a:rPr>
              <a:t>Drizzle. We perform</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scheduling so downstream tasks are launched first; upstream</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tasks are then scheduled with metadata that tells them which</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machines running the downstream tasks need to be notified </a:t>
            </a:r>
            <a:r>
              <a:rPr lang="en-US" sz="1200" b="0" i="0" kern="1200" dirty="0" smtClean="0">
                <a:solidFill>
                  <a:schemeClr val="tx1"/>
                </a:solidFill>
                <a:effectLst/>
                <a:latin typeface="Intel Clear"/>
                <a:ea typeface="+mn-ea"/>
                <a:cs typeface="+mn-cs"/>
              </a:rPr>
              <a:t>on</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completion</a:t>
            </a:r>
            <a:r>
              <a:rPr lang="en-US" sz="1200" b="0" i="0" kern="1200" dirty="0" smtClean="0">
                <a:solidFill>
                  <a:schemeClr val="tx1"/>
                </a:solidFill>
                <a:effectLst/>
                <a:latin typeface="Intel Clear"/>
                <a:ea typeface="+mn-ea"/>
                <a:cs typeface="+mn-cs"/>
              </a:rPr>
              <a:t>. </a:t>
            </a:r>
            <a:r>
              <a:rPr lang="en-US" sz="1200" b="1" i="0" kern="1200" dirty="0" smtClean="0">
                <a:solidFill>
                  <a:schemeClr val="tx1"/>
                </a:solidFill>
                <a:effectLst/>
                <a:latin typeface="Intel Clear"/>
                <a:ea typeface="+mn-ea"/>
                <a:cs typeface="+mn-cs"/>
              </a:rPr>
              <a:t>Thus, data is directly transferred between workers without any centralized coordination.</a:t>
            </a:r>
            <a:r>
              <a:rPr lang="en-US" sz="1200" b="0" i="0" kern="1200" dirty="0" smtClean="0">
                <a:solidFill>
                  <a:schemeClr val="tx1"/>
                </a:solidFill>
                <a:effectLst/>
                <a:latin typeface="Intel Clear"/>
                <a:ea typeface="+mn-ea"/>
                <a:cs typeface="+mn-cs"/>
              </a:rPr>
              <a:t> This approach has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two benefits. First, it scales better with the number of </a:t>
            </a:r>
            <a:r>
              <a:rPr lang="en-US" sz="1200" b="0" i="0" kern="1200" dirty="0" smtClean="0">
                <a:solidFill>
                  <a:schemeClr val="tx1"/>
                </a:solidFill>
                <a:effectLst/>
                <a:latin typeface="Intel Clear"/>
                <a:ea typeface="+mn-ea"/>
                <a:cs typeface="+mn-cs"/>
              </a:rPr>
              <a:t>workers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as </a:t>
            </a:r>
            <a:r>
              <a:rPr lang="en-US" sz="1200" b="0" i="0" kern="1200" dirty="0" smtClean="0">
                <a:solidFill>
                  <a:schemeClr val="tx1"/>
                </a:solidFill>
                <a:effectLst/>
                <a:latin typeface="Intel Clear"/>
                <a:ea typeface="+mn-ea"/>
                <a:cs typeface="+mn-cs"/>
              </a:rPr>
              <a:t>it avoids centralized metadata management. Second, it removes the barrier, where succeeding stages are launched only</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when all the tasks in the preceding stage complete.</a:t>
            </a:r>
            <a:r>
              <a:rPr lang="en-US" dirty="0" smtClean="0"/>
              <a:t> </a:t>
            </a:r>
            <a:br>
              <a:rPr lang="en-US" dirty="0" smtClean="0"/>
            </a:b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Intel Clear"/>
                <a:ea typeface="+mn-ea"/>
                <a:cs typeface="+mn-cs"/>
              </a:rPr>
              <a:t>We implement pre-scheduling by adding a local scheduler</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on each worker machine that manages pre-scheduled tasks.</a:t>
            </a:r>
            <a:r>
              <a:rPr lang="en-US" dirty="0" smtClean="0"/>
              <a:t> </a:t>
            </a:r>
            <a:r>
              <a:rPr lang="en-US" baseline="0" dirty="0" smtClean="0"/>
              <a:t> </a:t>
            </a:r>
            <a:r>
              <a:rPr lang="en-US" sz="1200" b="0" i="0" kern="1200" dirty="0" smtClean="0">
                <a:solidFill>
                  <a:schemeClr val="tx1"/>
                </a:solidFill>
                <a:effectLst/>
                <a:latin typeface="Intel Clear"/>
                <a:ea typeface="+mn-ea"/>
                <a:cs typeface="+mn-cs"/>
              </a:rPr>
              <a:t>When </a:t>
            </a:r>
            <a:r>
              <a:rPr lang="en-US" sz="1200" b="0" i="0" kern="1200" dirty="0" smtClean="0">
                <a:solidFill>
                  <a:schemeClr val="tx1"/>
                </a:solidFill>
                <a:effectLst/>
                <a:latin typeface="Intel Clear"/>
                <a:ea typeface="+mn-ea"/>
                <a:cs typeface="+mn-cs"/>
              </a:rPr>
              <a:t>an upstream task finishes,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it materializes the output on local disk, notifies the corresponding downstream workers and asynchronously notifies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the centralized scheduler. The local</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scheduler at the downstream task then updates the list of outstanding dependencies.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When all the data dependencies for an inactive task have been</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met, the local scheduler makes the task active and runs it</a:t>
            </a:r>
            <a:r>
              <a:rPr lang="en-US" dirty="0" smtClean="0"/>
              <a:t> </a:t>
            </a:r>
            <a:br>
              <a:rPr lang="en-US" dirty="0" smtClean="0"/>
            </a:b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713C59B-0554-2E4F-A20B-7CA807469C28}" type="slidenum">
              <a:rPr lang="en-US" smtClean="0"/>
              <a:t>25</a:t>
            </a:fld>
            <a:endParaRPr lang="en-US"/>
          </a:p>
        </p:txBody>
      </p:sp>
    </p:spTree>
    <p:extLst>
      <p:ext uri="{BB962C8B-B14F-4D97-AF65-F5344CB8AC3E}">
        <p14:creationId xmlns:p14="http://schemas.microsoft.com/office/powerpoint/2010/main" val="34370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Avoiding</a:t>
            </a:r>
            <a:r>
              <a:rPr lang="en-US" baseline="0" dirty="0" smtClean="0"/>
              <a:t> synch across iterations. </a:t>
            </a:r>
          </a:p>
          <a:p>
            <a:r>
              <a:rPr lang="en-US" baseline="0" dirty="0" smtClean="0"/>
              <a:t>To do it, we schedule two iterations at the same time.  The control would only come back to the centralized driver after the 2</a:t>
            </a:r>
            <a:r>
              <a:rPr lang="en-US" baseline="30000" dirty="0" smtClean="0"/>
              <a:t>nd</a:t>
            </a:r>
            <a:r>
              <a:rPr lang="en-US" baseline="0" dirty="0" smtClean="0"/>
              <a:t> iteration.</a:t>
            </a:r>
          </a:p>
          <a:p>
            <a:r>
              <a:rPr lang="en-US" baseline="0" dirty="0" smtClean="0"/>
              <a:t>Iteration time is dictated by the sample size. Smaller iterations are better for convergence. </a:t>
            </a:r>
          </a:p>
        </p:txBody>
      </p:sp>
      <p:sp>
        <p:nvSpPr>
          <p:cNvPr id="4" name="Slide Number Placeholder 3"/>
          <p:cNvSpPr>
            <a:spLocks noGrp="1"/>
          </p:cNvSpPr>
          <p:nvPr>
            <p:ph type="sldNum" sz="quarter" idx="10"/>
          </p:nvPr>
        </p:nvSpPr>
        <p:spPr/>
        <p:txBody>
          <a:bodyPr/>
          <a:lstStyle/>
          <a:p>
            <a:fld id="{E713C59B-0554-2E4F-A20B-7CA807469C28}" type="slidenum">
              <a:rPr lang="en-US" smtClean="0"/>
              <a:t>26</a:t>
            </a:fld>
            <a:endParaRPr lang="en-US"/>
          </a:p>
        </p:txBody>
      </p:sp>
    </p:spTree>
    <p:extLst>
      <p:ext uri="{BB962C8B-B14F-4D97-AF65-F5344CB8AC3E}">
        <p14:creationId xmlns:p14="http://schemas.microsoft.com/office/powerpoint/2010/main" val="945128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Intel Clear"/>
                <a:ea typeface="+mn-ea"/>
                <a:cs typeface="+mn-cs"/>
              </a:rPr>
              <a:t>This</a:t>
            </a:r>
            <a:r>
              <a:rPr lang="en-US" sz="1200" kern="1200" baseline="0" dirty="0" smtClean="0">
                <a:solidFill>
                  <a:schemeClr val="tx1"/>
                </a:solidFill>
                <a:effectLst/>
                <a:latin typeface="Intel Clear"/>
                <a:ea typeface="+mn-ea"/>
                <a:cs typeface="+mn-cs"/>
              </a:rPr>
              <a:t> slides shows a </a:t>
            </a:r>
            <a:r>
              <a:rPr lang="en-US" sz="1200" kern="1200" dirty="0" smtClean="0">
                <a:solidFill>
                  <a:schemeClr val="tx1"/>
                </a:solidFill>
                <a:effectLst/>
                <a:latin typeface="Intel Clear"/>
                <a:ea typeface="+mn-ea"/>
                <a:cs typeface="+mn-cs"/>
              </a:rPr>
              <a:t> Group of 2 iterations. Each iteration here is a map + reduce, so group of 2 "</a:t>
            </a:r>
            <a:r>
              <a:rPr lang="en-US" sz="1200" kern="1200" dirty="0" err="1" smtClean="0">
                <a:solidFill>
                  <a:schemeClr val="tx1"/>
                </a:solidFill>
                <a:effectLst/>
                <a:latin typeface="Intel Clear"/>
                <a:ea typeface="+mn-ea"/>
                <a:cs typeface="+mn-cs"/>
              </a:rPr>
              <a:t>map+reduce</a:t>
            </a:r>
            <a:r>
              <a:rPr lang="en-US" sz="1200" kern="1200" dirty="0" smtClean="0">
                <a:solidFill>
                  <a:schemeClr val="tx1"/>
                </a:solidFill>
                <a:effectLst/>
                <a:latin typeface="Intel Clear"/>
                <a:ea typeface="+mn-ea"/>
                <a:cs typeface="+mn-cs"/>
              </a:rPr>
              <a:t>" in this case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Q. Why not make the size of the group as large as possible? A. </a:t>
            </a:r>
            <a:r>
              <a:rPr lang="en-US" sz="1200" kern="1200" dirty="0" smtClean="0">
                <a:solidFill>
                  <a:schemeClr val="tx1"/>
                </a:solidFill>
                <a:effectLst/>
                <a:latin typeface="Intel Clear"/>
                <a:ea typeface="+mn-ea"/>
                <a:cs typeface="+mn-cs"/>
              </a:rPr>
              <a:t>If group size is too large then fault tolerance will be affected and also the ability of scheduler to react to say adding more machines will be affected</a:t>
            </a:r>
          </a:p>
          <a:p>
            <a:endParaRPr lang="en-US" dirty="0" smtClean="0"/>
          </a:p>
          <a:p>
            <a:r>
              <a:rPr lang="en-US" sz="1200" b="0" i="0" kern="1200" dirty="0" smtClean="0">
                <a:solidFill>
                  <a:schemeClr val="tx1"/>
                </a:solidFill>
                <a:effectLst/>
                <a:latin typeface="Intel Clear"/>
                <a:ea typeface="+mn-ea"/>
                <a:cs typeface="+mn-cs"/>
              </a:rPr>
              <a:t>There is a provision in Drizzle</a:t>
            </a:r>
            <a:r>
              <a:rPr lang="en-US" sz="1200" b="0" i="0" kern="1200" baseline="0" dirty="0" smtClean="0">
                <a:solidFill>
                  <a:schemeClr val="tx1"/>
                </a:solidFill>
                <a:effectLst/>
                <a:latin typeface="Intel Clear"/>
                <a:ea typeface="+mn-ea"/>
                <a:cs typeface="+mn-cs"/>
              </a:rPr>
              <a:t> to adaptively change the size of the group to optimize performance.  We use counters to track time spent in various parts of the system. </a:t>
            </a:r>
            <a:r>
              <a:rPr lang="en-US" sz="1200" b="0" i="0" kern="1200" dirty="0" smtClean="0">
                <a:solidFill>
                  <a:schemeClr val="tx1"/>
                </a:solidFill>
                <a:effectLst/>
                <a:latin typeface="Intel Clear"/>
                <a:ea typeface="+mn-ea"/>
                <a:cs typeface="+mn-cs"/>
              </a:rPr>
              <a:t>The ratio of</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time</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spent in scheduling to the overall execution gives us the</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scheduling overhead and we aim to maintain this overhead</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within user specified lower and upper bounds.</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When the overhead goes above the upper bound, we multiplicatively increase the group size to ensure that the overhead</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decreases rapidly. Once the overhead goes below the lower</a:t>
            </a:r>
            <a:r>
              <a:rPr lang="en-US" sz="1200" b="0" i="0" kern="1200" baseline="0" dirty="0" smtClean="0">
                <a:solidFill>
                  <a:schemeClr val="tx1"/>
                </a:solidFill>
                <a:effectLst/>
                <a:latin typeface="Intel Clear"/>
                <a:ea typeface="+mn-ea"/>
                <a:cs typeface="+mn-cs"/>
              </a:rPr>
              <a:t> </a:t>
            </a:r>
            <a:r>
              <a:rPr lang="en-US" sz="1200" b="0" i="0" kern="1200" dirty="0" smtClean="0">
                <a:solidFill>
                  <a:schemeClr val="tx1"/>
                </a:solidFill>
                <a:effectLst/>
                <a:latin typeface="Intel Clear"/>
                <a:ea typeface="+mn-ea"/>
                <a:cs typeface="+mn-cs"/>
              </a:rPr>
              <a:t>bound, we additively decrease the group size to improve</a:t>
            </a:r>
            <a:r>
              <a:rPr lang="en-US" dirty="0" smtClean="0"/>
              <a:t> </a:t>
            </a:r>
            <a:r>
              <a:rPr lang="en-US" dirty="0" err="1" smtClean="0"/>
              <a:t>adaptivity</a:t>
            </a:r>
            <a:r>
              <a:rPr lang="en-US" dirty="0" smtClean="0"/>
              <a:t> and error recovery.</a:t>
            </a:r>
            <a:br>
              <a:rPr lang="en-US" dirty="0" smtClean="0"/>
            </a:br>
            <a:endParaRPr lang="en-US" dirty="0"/>
          </a:p>
        </p:txBody>
      </p:sp>
      <p:sp>
        <p:nvSpPr>
          <p:cNvPr id="4" name="Slide Number Placeholder 3"/>
          <p:cNvSpPr>
            <a:spLocks noGrp="1"/>
          </p:cNvSpPr>
          <p:nvPr>
            <p:ph type="sldNum" sz="quarter" idx="10"/>
          </p:nvPr>
        </p:nvSpPr>
        <p:spPr/>
        <p:txBody>
          <a:bodyPr/>
          <a:lstStyle/>
          <a:p>
            <a:fld id="{E713C59B-0554-2E4F-A20B-7CA807469C28}" type="slidenum">
              <a:rPr lang="en-US" smtClean="0"/>
              <a:t>27</a:t>
            </a:fld>
            <a:endParaRPr lang="en-US"/>
          </a:p>
        </p:txBody>
      </p:sp>
    </p:spTree>
    <p:extLst>
      <p:ext uri="{BB962C8B-B14F-4D97-AF65-F5344CB8AC3E}">
        <p14:creationId xmlns:p14="http://schemas.microsoft.com/office/powerpoint/2010/main" val="945128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 why do the benefits of larger drizzle size diminish as the size grows larger? </a:t>
            </a:r>
          </a:p>
          <a:p>
            <a:r>
              <a:rPr lang="en-US" sz="1200" kern="1200" dirty="0" smtClean="0">
                <a:solidFill>
                  <a:schemeClr val="tx1"/>
                </a:solidFill>
                <a:effectLst/>
                <a:latin typeface="Intel Clear"/>
                <a:ea typeface="+mn-ea"/>
                <a:cs typeface="+mn-cs"/>
              </a:rPr>
              <a:t>A: The improvement goes down because after a certain group size there is very little scheduling overhead remaining. So doing more amortization doesn't help much.</a:t>
            </a:r>
            <a:endParaRPr lang="en-US" baseline="0" dirty="0" smtClean="0"/>
          </a:p>
          <a:p>
            <a:r>
              <a:rPr lang="en-US" baseline="0" dirty="0" smtClean="0"/>
              <a:t>Shivaram, what is the unit measure of “Drizzle size” here? It is “Group size”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29</a:t>
            </a:fld>
            <a:endParaRPr lang="en-US" dirty="0"/>
          </a:p>
        </p:txBody>
      </p:sp>
    </p:spTree>
    <p:extLst>
      <p:ext uri="{BB962C8B-B14F-4D97-AF65-F5344CB8AC3E}">
        <p14:creationId xmlns:p14="http://schemas.microsoft.com/office/powerpoint/2010/main" val="149809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t>Parameter server eliminates the need for the pre-scheduling, but Drizzle is a more general-purpose framework that can improve communications overhead even if PM not used.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t>Data wrangling ETL like transformation would benefit from drizzle, but no PM.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30</a:t>
            </a:fld>
            <a:endParaRPr lang="en-US" dirty="0"/>
          </a:p>
        </p:txBody>
      </p:sp>
    </p:spTree>
    <p:extLst>
      <p:ext uri="{BB962C8B-B14F-4D97-AF65-F5344CB8AC3E}">
        <p14:creationId xmlns:p14="http://schemas.microsoft.com/office/powerpoint/2010/main" val="1926404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31</a:t>
            </a:fld>
            <a:endParaRPr lang="en-US" dirty="0"/>
          </a:p>
        </p:txBody>
      </p:sp>
    </p:spTree>
    <p:extLst>
      <p:ext uri="{BB962C8B-B14F-4D97-AF65-F5344CB8AC3E}">
        <p14:creationId xmlns:p14="http://schemas.microsoft.com/office/powerpoint/2010/main" val="102189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1C8689-8455-3546-ADF9-3B7273760F66}" type="slidenum">
              <a:rPr lang="en-US" smtClean="0"/>
              <a:pPr/>
              <a:t>33</a:t>
            </a:fld>
            <a:endParaRPr lang="en-US" dirty="0"/>
          </a:p>
        </p:txBody>
      </p:sp>
    </p:spTree>
    <p:extLst>
      <p:ext uri="{BB962C8B-B14F-4D97-AF65-F5344CB8AC3E}">
        <p14:creationId xmlns:p14="http://schemas.microsoft.com/office/powerpoint/2010/main" val="156622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mn-lt"/>
                <a:ea typeface="+mn-ea"/>
                <a:cs typeface="+mn-cs"/>
              </a:rPr>
              <a:t>Intel</a:t>
            </a:r>
            <a:r>
              <a:rPr lang="en-US" sz="900" kern="1200" baseline="0" dirty="0" smtClean="0">
                <a:solidFill>
                  <a:schemeClr val="tx1"/>
                </a:solidFill>
                <a:effectLst/>
                <a:latin typeface="+mn-lt"/>
                <a:ea typeface="+mn-ea"/>
                <a:cs typeface="+mn-cs"/>
              </a:rPr>
              <a:t> team </a:t>
            </a:r>
            <a:r>
              <a:rPr lang="en-US" sz="900" kern="1200" dirty="0" smtClean="0">
                <a:solidFill>
                  <a:schemeClr val="tx1"/>
                </a:solidFill>
                <a:effectLst/>
                <a:latin typeface="+mn-lt"/>
                <a:ea typeface="+mn-ea"/>
                <a:cs typeface="+mn-cs"/>
              </a:rPr>
              <a:t>worked with </a:t>
            </a:r>
            <a:r>
              <a:rPr lang="en-US" sz="900" b="1" kern="1200" dirty="0" err="1" smtClean="0">
                <a:solidFill>
                  <a:schemeClr val="tx1"/>
                </a:solidFill>
                <a:effectLst/>
                <a:latin typeface="+mn-lt"/>
                <a:ea typeface="+mn-ea"/>
                <a:cs typeface="+mn-cs"/>
              </a:rPr>
              <a:t>MLSListings</a:t>
            </a:r>
            <a:r>
              <a:rPr lang="en-US" sz="900" kern="1200" dirty="0" smtClean="0">
                <a:solidFill>
                  <a:schemeClr val="tx1"/>
                </a:solidFill>
                <a:effectLst/>
                <a:latin typeface="+mn-lt"/>
                <a:ea typeface="+mn-ea"/>
                <a:cs typeface="+mn-cs"/>
              </a:rPr>
              <a:t> and </a:t>
            </a:r>
            <a:r>
              <a:rPr lang="en-US" sz="900" b="1" kern="1200" dirty="0" smtClean="0">
                <a:solidFill>
                  <a:schemeClr val="tx1"/>
                </a:solidFill>
                <a:effectLst/>
                <a:latin typeface="+mn-lt"/>
                <a:ea typeface="+mn-ea"/>
                <a:cs typeface="+mn-cs"/>
              </a:rPr>
              <a:t>Microsoft Azure</a:t>
            </a:r>
            <a:r>
              <a:rPr lang="en-US" sz="900" kern="1200" dirty="0" smtClean="0">
                <a:solidFill>
                  <a:schemeClr val="tx1"/>
                </a:solidFill>
                <a:effectLst/>
                <a:latin typeface="+mn-lt"/>
                <a:ea typeface="+mn-ea"/>
                <a:cs typeface="+mn-cs"/>
              </a:rPr>
              <a:t> to build image-similarity based house recommendation solution on </a:t>
            </a:r>
            <a:r>
              <a:rPr lang="en-US" sz="900" kern="1200" dirty="0" err="1" smtClean="0">
                <a:solidFill>
                  <a:schemeClr val="tx1"/>
                </a:solidFill>
                <a:effectLst/>
                <a:latin typeface="+mn-lt"/>
                <a:ea typeface="+mn-ea"/>
                <a:cs typeface="+mn-cs"/>
              </a:rPr>
              <a:t>BigDL</a:t>
            </a:r>
            <a:r>
              <a:rPr lang="en-US" sz="900" kern="1200" dirty="0" smtClean="0">
                <a:solidFill>
                  <a:schemeClr val="tx1"/>
                </a:solidFill>
                <a:effectLst/>
                <a:latin typeface="+mn-lt"/>
                <a:ea typeface="+mn-ea"/>
                <a:cs typeface="+mn-cs"/>
              </a:rPr>
              <a:t> for its customers. A joint technical </a:t>
            </a:r>
            <a:r>
              <a:rPr lang="en-US" sz="900" u="sng" kern="1200" dirty="0" smtClean="0">
                <a:solidFill>
                  <a:schemeClr val="tx1"/>
                </a:solidFill>
                <a:effectLst/>
                <a:latin typeface="+mn-lt"/>
                <a:ea typeface="+mn-ea"/>
                <a:cs typeface="+mn-cs"/>
                <a:hlinkClick r:id="rId3"/>
              </a:rPr>
              <a:t>blog</a:t>
            </a:r>
            <a:r>
              <a:rPr lang="en-US" sz="900" kern="1200" dirty="0" smtClean="0">
                <a:solidFill>
                  <a:schemeClr val="tx1"/>
                </a:solidFill>
                <a:effectLst/>
                <a:latin typeface="+mn-lt"/>
                <a:ea typeface="+mn-ea"/>
                <a:cs typeface="+mn-cs"/>
              </a:rPr>
              <a:t> is published for the collaboration. </a:t>
            </a:r>
          </a:p>
          <a:p>
            <a:pPr marL="0" marR="0" lvl="0" indent="0" algn="l" defTabSz="685891" rtl="0" eaLnBrk="1" fontAlgn="auto" latinLnBrk="0" hangingPunct="1">
              <a:lnSpc>
                <a:spcPct val="100000"/>
              </a:lnSpc>
              <a:spcBef>
                <a:spcPts val="0"/>
              </a:spcBef>
              <a:spcAft>
                <a:spcPts val="0"/>
              </a:spcAft>
              <a:buClrTx/>
              <a:buSzTx/>
              <a:buFontTx/>
              <a:buNone/>
              <a:tabLst/>
              <a:defRPr/>
            </a:pPr>
            <a:endParaRPr lang="en-US" sz="900" kern="1200" dirty="0" smtClean="0">
              <a:solidFill>
                <a:schemeClr val="tx1"/>
              </a:solidFill>
              <a:effectLst/>
              <a:latin typeface="+mn-lt"/>
              <a:ea typeface="+mn-ea"/>
              <a:cs typeface="+mn-cs"/>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effectLst/>
                <a:latin typeface="+mn-lt"/>
                <a:ea typeface="+mn-ea"/>
                <a:cs typeface="+mn-cs"/>
              </a:rPr>
              <a:t>JD.com</a:t>
            </a:r>
            <a:r>
              <a:rPr lang="en-US" sz="900" kern="1200" dirty="0" smtClean="0">
                <a:solidFill>
                  <a:schemeClr val="tx1"/>
                </a:solidFill>
                <a:effectLst/>
                <a:latin typeface="+mn-lt"/>
                <a:ea typeface="+mn-ea"/>
                <a:cs typeface="+mn-cs"/>
              </a:rPr>
              <a:t> applied the Xeon and </a:t>
            </a:r>
            <a:r>
              <a:rPr lang="en-US" sz="900" kern="1200" dirty="0" err="1" smtClean="0">
                <a:solidFill>
                  <a:schemeClr val="tx1"/>
                </a:solidFill>
                <a:effectLst/>
                <a:latin typeface="+mn-lt"/>
                <a:ea typeface="+mn-ea"/>
                <a:cs typeface="+mn-cs"/>
              </a:rPr>
              <a:t>BigDL</a:t>
            </a:r>
            <a:r>
              <a:rPr lang="en-US" sz="900" kern="1200" dirty="0" smtClean="0">
                <a:solidFill>
                  <a:schemeClr val="tx1"/>
                </a:solidFill>
                <a:effectLst/>
                <a:latin typeface="+mn-lt"/>
                <a:ea typeface="+mn-ea"/>
                <a:cs typeface="+mn-cs"/>
              </a:rPr>
              <a:t> based image extraction solution to production for its graph similarity check system, price monitoring system, IP protection system. This usage and result are published at </a:t>
            </a:r>
            <a:r>
              <a:rPr lang="en-US" sz="900" u="sng" kern="1200" dirty="0" smtClean="0">
                <a:solidFill>
                  <a:schemeClr val="tx1"/>
                </a:solidFill>
                <a:effectLst/>
                <a:latin typeface="+mn-lt"/>
                <a:ea typeface="+mn-ea"/>
                <a:cs typeface="+mn-cs"/>
                <a:hlinkClick r:id="rId4"/>
              </a:rPr>
              <a:t>CSDN</a:t>
            </a:r>
            <a:r>
              <a:rPr lang="en-US" sz="900" kern="1200" dirty="0" smtClean="0">
                <a:solidFill>
                  <a:schemeClr val="tx1"/>
                </a:solidFill>
                <a:effectLst/>
                <a:latin typeface="+mn-lt"/>
                <a:ea typeface="+mn-ea"/>
                <a:cs typeface="+mn-cs"/>
              </a:rPr>
              <a:t>. In addition, JD.com has listed </a:t>
            </a:r>
            <a:r>
              <a:rPr lang="en-US" sz="900" kern="1200" dirty="0" err="1" smtClean="0">
                <a:solidFill>
                  <a:schemeClr val="tx1"/>
                </a:solidFill>
                <a:effectLst/>
                <a:latin typeface="+mn-lt"/>
                <a:ea typeface="+mn-ea"/>
                <a:cs typeface="+mn-cs"/>
              </a:rPr>
              <a:t>BigDL</a:t>
            </a:r>
            <a:r>
              <a:rPr lang="en-US" sz="900" kern="1200" dirty="0" smtClean="0">
                <a:solidFill>
                  <a:schemeClr val="tx1"/>
                </a:solidFill>
                <a:effectLst/>
                <a:latin typeface="+mn-lt"/>
                <a:ea typeface="+mn-ea"/>
                <a:cs typeface="+mn-cs"/>
              </a:rPr>
              <a:t> as one major deep learning framework in its Moonshot Machine Learning Platform on its public cloud, </a:t>
            </a:r>
            <a:r>
              <a:rPr lang="en-US" sz="900" u="sng" kern="1200" dirty="0" err="1" smtClean="0">
                <a:solidFill>
                  <a:schemeClr val="tx1"/>
                </a:solidFill>
                <a:effectLst/>
                <a:latin typeface="+mn-lt"/>
                <a:ea typeface="+mn-ea"/>
                <a:cs typeface="+mn-cs"/>
                <a:hlinkClick r:id="rId5"/>
              </a:rPr>
              <a:t>JCloud</a:t>
            </a:r>
            <a:r>
              <a:rPr lang="en-US" sz="900" kern="1200" dirty="0" smtClean="0">
                <a:solidFill>
                  <a:schemeClr val="tx1"/>
                </a:solidFill>
                <a:effectLst/>
                <a:latin typeface="+mn-lt"/>
                <a:ea typeface="+mn-ea"/>
                <a:cs typeface="+mn-cs"/>
              </a:rPr>
              <a:t>. </a:t>
            </a:r>
          </a:p>
          <a:p>
            <a:pPr marL="0" marR="0" lvl="0" indent="0" algn="l" defTabSz="685891" rtl="0" eaLnBrk="1" fontAlgn="auto" latinLnBrk="0" hangingPunct="1">
              <a:lnSpc>
                <a:spcPct val="100000"/>
              </a:lnSpc>
              <a:spcBef>
                <a:spcPts val="0"/>
              </a:spcBef>
              <a:spcAft>
                <a:spcPts val="0"/>
              </a:spcAft>
              <a:buClrTx/>
              <a:buSzTx/>
              <a:buFontTx/>
              <a:buNone/>
              <a:tabLst/>
              <a:defRPr/>
            </a:pPr>
            <a:endParaRPr lang="en-US" sz="900" b="1" kern="1200" dirty="0" smtClean="0">
              <a:solidFill>
                <a:schemeClr val="tx1"/>
              </a:solidFill>
              <a:effectLst/>
              <a:latin typeface="+mn-lt"/>
              <a:ea typeface="+mn-ea"/>
              <a:cs typeface="+mn-cs"/>
            </a:endParaRPr>
          </a:p>
          <a:p>
            <a:r>
              <a:rPr lang="en-US" sz="900" kern="1200" dirty="0" err="1" smtClean="0">
                <a:solidFill>
                  <a:schemeClr val="tx1"/>
                </a:solidFill>
                <a:effectLst/>
                <a:latin typeface="+mn-lt"/>
                <a:ea typeface="+mn-ea"/>
                <a:cs typeface="+mn-cs"/>
              </a:rPr>
              <a:t>BigDL</a:t>
            </a:r>
            <a:r>
              <a:rPr lang="en-US" sz="900" kern="1200" dirty="0" smtClean="0">
                <a:solidFill>
                  <a:schemeClr val="tx1"/>
                </a:solidFill>
                <a:effectLst/>
                <a:latin typeface="+mn-lt"/>
                <a:ea typeface="+mn-ea"/>
                <a:cs typeface="+mn-cs"/>
              </a:rPr>
              <a:t> is</a:t>
            </a:r>
            <a:r>
              <a:rPr lang="en-US" sz="900" kern="1200" baseline="0" dirty="0" smtClean="0">
                <a:solidFill>
                  <a:schemeClr val="tx1"/>
                </a:solidFill>
                <a:effectLst/>
                <a:latin typeface="+mn-lt"/>
                <a:ea typeface="+mn-ea"/>
                <a:cs typeface="+mn-cs"/>
              </a:rPr>
              <a:t> </a:t>
            </a:r>
            <a:r>
              <a:rPr lang="en-US" sz="900" kern="1200" dirty="0" smtClean="0">
                <a:solidFill>
                  <a:schemeClr val="tx1"/>
                </a:solidFill>
                <a:effectLst/>
                <a:latin typeface="+mn-lt"/>
                <a:ea typeface="+mn-ea"/>
                <a:cs typeface="+mn-cs"/>
              </a:rPr>
              <a:t>listed on</a:t>
            </a:r>
            <a:r>
              <a:rPr lang="en-US" sz="900" b="1" kern="1200" dirty="0" smtClean="0">
                <a:solidFill>
                  <a:schemeClr val="tx1"/>
                </a:solidFill>
                <a:effectLst/>
                <a:latin typeface="+mn-lt"/>
                <a:ea typeface="+mn-ea"/>
                <a:cs typeface="+mn-cs"/>
              </a:rPr>
              <a:t> </a:t>
            </a:r>
            <a:r>
              <a:rPr lang="en-US" sz="900" kern="1200" dirty="0" smtClean="0">
                <a:solidFill>
                  <a:schemeClr val="tx1"/>
                </a:solidFill>
                <a:effectLst/>
                <a:latin typeface="+mn-lt"/>
                <a:ea typeface="+mn-ea"/>
                <a:cs typeface="+mn-cs"/>
              </a:rPr>
              <a:t>the </a:t>
            </a:r>
            <a:r>
              <a:rPr lang="en-US" sz="900" u="sng" kern="1200" dirty="0" smtClean="0">
                <a:solidFill>
                  <a:schemeClr val="tx1"/>
                </a:solidFill>
                <a:effectLst/>
                <a:latin typeface="+mn-lt"/>
                <a:ea typeface="+mn-ea"/>
                <a:cs typeface="+mn-cs"/>
                <a:hlinkClick r:id="rId6"/>
              </a:rPr>
              <a:t>AWS Market Place AI</a:t>
            </a:r>
            <a:r>
              <a:rPr lang="en-US" sz="900" u="sng" kern="1200" baseline="0" dirty="0" smtClean="0">
                <a:solidFill>
                  <a:schemeClr val="tx1"/>
                </a:solidFill>
                <a:effectLst/>
                <a:latin typeface="+mn-lt"/>
                <a:ea typeface="+mn-ea"/>
                <a:cs typeface="+mn-cs"/>
              </a:rPr>
              <a:t> and Azure Marketplace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2561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715963" y="309563"/>
            <a:ext cx="5578475" cy="3138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xfrm>
            <a:off x="388938" y="3717925"/>
            <a:ext cx="6154737" cy="4494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13554">
              <a:lnSpc>
                <a:spcPts val="2498"/>
              </a:lnSpc>
            </a:pPr>
            <a:r>
              <a:rPr lang="en-US" altLang="zh-CN" sz="2797" b="1" dirty="0" smtClean="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Excellent scaling Performance</a:t>
            </a:r>
            <a:r>
              <a:rPr lang="en-US" altLang="zh-CN" sz="2797" dirty="0" smtClean="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 </a:t>
            </a:r>
            <a:r>
              <a:rPr lang="en-US" altLang="zh-CN" sz="2797" baseline="0" dirty="0" smtClean="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 </a:t>
            </a:r>
            <a:r>
              <a:rPr lang="en-US" altLang="zh-CN" sz="2797" dirty="0" smtClean="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up to  92% going from 8 to 16 nodes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Up to 72% performance in throughput using </a:t>
            </a:r>
            <a:r>
              <a:rPr lang="en-US" altLang="zh-CN"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Xeon ® Scalable Processor over previous generation</a:t>
            </a:r>
            <a:endParaRPr lang="en-US"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No extra cost thru reusing existing analytics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Reduced complexity and latency for end to end learning </a:t>
            </a:r>
            <a:r>
              <a:rPr lang="en-US"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pipeline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Xeon</a:t>
            </a:r>
            <a:r>
              <a:rPr lang="en-US" sz="1200" b="1" baseline="0"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 8180 – </a:t>
            </a:r>
            <a:r>
              <a:rPr lang="en-US" sz="1200" b="1" baseline="0" dirty="0" err="1"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SkyLake</a:t>
            </a:r>
            <a:r>
              <a:rPr lang="en-US" sz="1200" b="1" baseline="0"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 28 cores.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rPr>
              <a:t>E5-2699v6 – Broadwell, 22 cores.</a:t>
            </a:r>
            <a:endParaRPr lang="en-US"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B0F0"/>
              </a:solidFill>
              <a:latin typeface="Intel Clear Pro" panose="020B0804020202060201" pitchFamily="34" charset="0"/>
              <a:ea typeface="Intel Clear Pro" panose="020B0804020202060201" pitchFamily="34" charset="0"/>
              <a:cs typeface="Intel Clear Pro" panose="020B0804020202060201" pitchFamily="34" charset="0"/>
            </a:endParaRPr>
          </a:p>
          <a:p>
            <a:pPr eaLnBrk="1" hangingPunct="1"/>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1200">
                <a:solidFill>
                  <a:srgbClr val="000000"/>
                </a:solidFill>
                <a:latin typeface="Gill Sans" charset="0"/>
                <a:ea typeface="ヒラギノ角ゴ ProN W3" charset="-128"/>
                <a:sym typeface="Gill Sans" charset="0"/>
              </a:defRPr>
            </a:lvl1pPr>
            <a:lvl2pPr marL="755650" indent="-290513">
              <a:defRPr sz="11200">
                <a:solidFill>
                  <a:srgbClr val="000000"/>
                </a:solidFill>
                <a:latin typeface="Gill Sans" charset="0"/>
                <a:ea typeface="ヒラギノ角ゴ ProN W3" charset="-128"/>
                <a:sym typeface="Gill Sans" charset="0"/>
              </a:defRPr>
            </a:lvl2pPr>
            <a:lvl3pPr marL="1163638" indent="-231775">
              <a:defRPr sz="11200">
                <a:solidFill>
                  <a:srgbClr val="000000"/>
                </a:solidFill>
                <a:latin typeface="Gill Sans" charset="0"/>
                <a:ea typeface="ヒラギノ角ゴ ProN W3" charset="-128"/>
                <a:sym typeface="Gill Sans" charset="0"/>
              </a:defRPr>
            </a:lvl3pPr>
            <a:lvl4pPr marL="1630363" indent="-231775">
              <a:defRPr sz="11200">
                <a:solidFill>
                  <a:srgbClr val="000000"/>
                </a:solidFill>
                <a:latin typeface="Gill Sans" charset="0"/>
                <a:ea typeface="ヒラギノ角ゴ ProN W3" charset="-128"/>
                <a:sym typeface="Gill Sans" charset="0"/>
              </a:defRPr>
            </a:lvl4pPr>
            <a:lvl5pPr marL="2095500" indent="-231775">
              <a:defRPr sz="11200">
                <a:solidFill>
                  <a:srgbClr val="000000"/>
                </a:solidFill>
                <a:latin typeface="Gill Sans" charset="0"/>
                <a:ea typeface="ヒラギノ角ゴ ProN W3" charset="-128"/>
                <a:sym typeface="Gill Sans" charset="0"/>
              </a:defRPr>
            </a:lvl5pPr>
            <a:lvl6pPr marL="2552700" indent="-231775"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3009900" indent="-231775"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67100" indent="-231775"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924300" indent="-231775"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fld id="{23C0829F-7CAC-442F-B864-DD7F28B96DB2}" type="slidenum">
              <a:rPr lang="en-US" altLang="en-US" sz="1200" smtClean="0"/>
              <a:pPr/>
              <a:t>5</a:t>
            </a:fld>
            <a:endParaRPr lang="en-US" altLang="en-US" sz="1200" smtClean="0"/>
          </a:p>
        </p:txBody>
      </p:sp>
    </p:spTree>
    <p:extLst>
      <p:ext uri="{BB962C8B-B14F-4D97-AF65-F5344CB8AC3E}">
        <p14:creationId xmlns:p14="http://schemas.microsoft.com/office/powerpoint/2010/main" val="337780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6</a:t>
            </a:fld>
            <a:endParaRPr lang="en-US" dirty="0"/>
          </a:p>
        </p:txBody>
      </p:sp>
    </p:spTree>
    <p:extLst>
      <p:ext uri="{BB962C8B-B14F-4D97-AF65-F5344CB8AC3E}">
        <p14:creationId xmlns:p14="http://schemas.microsoft.com/office/powerpoint/2010/main" val="289919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8</a:t>
            </a:fld>
            <a:endParaRPr lang="en-US" dirty="0"/>
          </a:p>
        </p:txBody>
      </p:sp>
    </p:spTree>
    <p:extLst>
      <p:ext uri="{BB962C8B-B14F-4D97-AF65-F5344CB8AC3E}">
        <p14:creationId xmlns:p14="http://schemas.microsoft.com/office/powerpoint/2010/main" val="272931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9</a:t>
            </a:fld>
            <a:endParaRPr lang="en-US" dirty="0"/>
          </a:p>
        </p:txBody>
      </p:sp>
    </p:spTree>
    <p:extLst>
      <p:ext uri="{BB962C8B-B14F-4D97-AF65-F5344CB8AC3E}">
        <p14:creationId xmlns:p14="http://schemas.microsoft.com/office/powerpoint/2010/main" val="1081502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ALl</a:t>
            </a:r>
            <a:r>
              <a:rPr lang="en-US" dirty="0" smtClean="0"/>
              <a:t> </a:t>
            </a:r>
            <a:r>
              <a:rPr lang="en-US" dirty="0" smtClean="0"/>
              <a:t>of </a:t>
            </a:r>
            <a:r>
              <a:rPr lang="en-US" dirty="0" err="1" smtClean="0"/>
              <a:t>BigDL</a:t>
            </a:r>
            <a:r>
              <a:rPr lang="en-US" baseline="0" dirty="0" smtClean="0"/>
              <a:t> jobs are iterative </a:t>
            </a:r>
            <a:r>
              <a:rPr lang="en-US" baseline="0" dirty="0" err="1" smtClean="0"/>
              <a:t>algorithsm</a:t>
            </a:r>
            <a:r>
              <a:rPr lang="en-US" baseline="0" dirty="0" smtClean="0"/>
              <a:t> with model parameter updates.</a:t>
            </a:r>
          </a:p>
          <a:p>
            <a:r>
              <a:rPr lang="en-US" baseline="0" dirty="0" smtClean="0"/>
              <a:t>Now lets zoom in </a:t>
            </a:r>
          </a:p>
          <a:p>
            <a:endParaRPr lang="en-US" baseline="0" dirty="0" smtClean="0"/>
          </a:p>
          <a:p>
            <a:r>
              <a:rPr lang="en-US" baseline="0" dirty="0" smtClean="0"/>
              <a:t>SGD refresher in this slide.</a:t>
            </a:r>
          </a:p>
          <a:p>
            <a:r>
              <a:rPr lang="en-US" dirty="0" smtClean="0"/>
              <a:t>While (1)</a:t>
            </a:r>
          </a:p>
          <a:p>
            <a:r>
              <a:rPr lang="en-US" dirty="0" smtClean="0"/>
              <a:t>	</a:t>
            </a:r>
            <a:r>
              <a:rPr lang="en-US" dirty="0" err="1" smtClean="0"/>
              <a:t>weights_grad</a:t>
            </a:r>
            <a:r>
              <a:rPr lang="en-US" baseline="0" dirty="0" smtClean="0"/>
              <a:t> = </a:t>
            </a:r>
            <a:r>
              <a:rPr lang="en-US" baseline="0" dirty="0" err="1" smtClean="0"/>
              <a:t>evaluate_gradient</a:t>
            </a:r>
            <a:r>
              <a:rPr lang="en-US" baseline="0" dirty="0" smtClean="0"/>
              <a:t> (</a:t>
            </a:r>
            <a:r>
              <a:rPr lang="en-US" baseline="0" dirty="0" err="1" smtClean="0"/>
              <a:t>loss_fun</a:t>
            </a:r>
            <a:r>
              <a:rPr lang="en-US" baseline="0" dirty="0" smtClean="0"/>
              <a:t>, data, weights)</a:t>
            </a:r>
          </a:p>
          <a:p>
            <a:r>
              <a:rPr lang="en-US" baseline="0" dirty="0" smtClean="0"/>
              <a:t>	weights += -</a:t>
            </a:r>
            <a:r>
              <a:rPr lang="en-US" baseline="0" dirty="0" err="1" smtClean="0"/>
              <a:t>step_size</a:t>
            </a:r>
            <a:r>
              <a:rPr lang="en-US" baseline="0" dirty="0" smtClean="0"/>
              <a:t>*</a:t>
            </a:r>
            <a:r>
              <a:rPr lang="en-US" baseline="0" dirty="0" err="1" smtClean="0"/>
              <a:t>weights_grad</a:t>
            </a:r>
            <a:r>
              <a:rPr lang="en-US" baseline="0" dirty="0" smtClean="0"/>
              <a:t> # perform parameter updates</a:t>
            </a:r>
            <a:endParaRPr lang="en-US" dirty="0" smtClean="0"/>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10</a:t>
            </a:fld>
            <a:endParaRPr lang="en-US" dirty="0"/>
          </a:p>
        </p:txBody>
      </p:sp>
    </p:spTree>
    <p:extLst>
      <p:ext uri="{BB962C8B-B14F-4D97-AF65-F5344CB8AC3E}">
        <p14:creationId xmlns:p14="http://schemas.microsoft.com/office/powerpoint/2010/main" val="297369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this a pseudo-code </a:t>
            </a:r>
            <a:endParaRPr lang="en-US" baseline="0" dirty="0" smtClean="0"/>
          </a:p>
          <a:p>
            <a:r>
              <a:rPr lang="en-US" baseline="0" dirty="0" smtClean="0"/>
              <a:t>We </a:t>
            </a:r>
            <a:r>
              <a:rPr lang="en-US" baseline="0" dirty="0" smtClean="0"/>
              <a:t>work on a single sample of data from a partition.</a:t>
            </a:r>
          </a:p>
          <a:p>
            <a:r>
              <a:rPr lang="en-US" baseline="0" dirty="0" smtClean="0"/>
              <a:t>Compute gradient works fast on Xeon. Let us speed up the *total* execution by optimizing aggregation and parameter model update.</a:t>
            </a:r>
          </a:p>
        </p:txBody>
      </p:sp>
      <p:sp>
        <p:nvSpPr>
          <p:cNvPr id="4" name="Slide Number Placeholder 3"/>
          <p:cNvSpPr>
            <a:spLocks noGrp="1"/>
          </p:cNvSpPr>
          <p:nvPr>
            <p:ph type="sldNum" sz="quarter" idx="10"/>
          </p:nvPr>
        </p:nvSpPr>
        <p:spPr/>
        <p:txBody>
          <a:bodyPr/>
          <a:lstStyle/>
          <a:p>
            <a:fld id="{D61C8689-8455-3546-ADF9-3B7273760F66}" type="slidenum">
              <a:rPr lang="en-US" smtClean="0"/>
              <a:pPr/>
              <a:t>11</a:t>
            </a:fld>
            <a:endParaRPr lang="en-US" dirty="0"/>
          </a:p>
        </p:txBody>
      </p:sp>
    </p:spTree>
    <p:extLst>
      <p:ext uri="{BB962C8B-B14F-4D97-AF65-F5344CB8AC3E}">
        <p14:creationId xmlns:p14="http://schemas.microsoft.com/office/powerpoint/2010/main" val="3133582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a:off x="0" y="1"/>
            <a:ext cx="9144000" cy="5143500"/>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userDrawn="1"/>
        </p:nvSpPr>
        <p:spPr bwMode="auto">
          <a:xfrm>
            <a:off x="0" y="3629999"/>
            <a:ext cx="9144000" cy="1105675"/>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371093349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84AEB0"/>
                </a:solidFill>
              </a:defRPr>
            </a:lvl1pPr>
            <a:lvl2pPr>
              <a:defRPr sz="1800">
                <a:solidFill>
                  <a:srgbClr val="84AEB0"/>
                </a:solidFill>
              </a:defRPr>
            </a:lvl2pPr>
            <a:lvl3pPr>
              <a:defRPr sz="1800">
                <a:solidFill>
                  <a:srgbClr val="84AEB0"/>
                </a:solidFill>
              </a:defRPr>
            </a:lvl3pPr>
            <a:lvl4pPr>
              <a:defRPr sz="1600">
                <a:solidFill>
                  <a:srgbClr val="84AEB0"/>
                </a:solidFill>
              </a:defRPr>
            </a:lvl4pPr>
            <a:lvl5pPr>
              <a:defRPr>
                <a:solidFill>
                  <a:srgbClr val="84AEB0"/>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10236500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9" name="Picture Placeholder 8"/>
          <p:cNvSpPr>
            <a:spLocks noGrp="1"/>
          </p:cNvSpPr>
          <p:nvPr>
            <p:ph type="pic" sz="quarter" idx="13" hasCustomPrompt="1"/>
          </p:nvPr>
        </p:nvSpPr>
        <p:spPr>
          <a:xfrm>
            <a:off x="5398113" y="1372766"/>
            <a:ext cx="2923015" cy="1436852"/>
          </a:xfrm>
          <a:solidFill>
            <a:schemeClr val="bg2">
              <a:lumMod val="60000"/>
              <a:lumOff val="40000"/>
            </a:schemeClr>
          </a:solidFill>
        </p:spPr>
        <p:txBody>
          <a:bodyPr/>
          <a:lstStyle>
            <a:lvl1pPr>
              <a:defRPr sz="1800">
                <a:latin typeface="Intel Clear"/>
              </a:defRPr>
            </a:lvl1pPr>
          </a:lstStyle>
          <a:p>
            <a:r>
              <a:rPr lang="en-US" sz="1100" dirty="0">
                <a:latin typeface="Arial"/>
              </a:rPr>
              <a:t>Picture</a:t>
            </a:r>
          </a:p>
        </p:txBody>
      </p:sp>
      <p:sp>
        <p:nvSpPr>
          <p:cNvPr id="10" name="Picture Placeholder 8"/>
          <p:cNvSpPr>
            <a:spLocks noGrp="1"/>
          </p:cNvSpPr>
          <p:nvPr>
            <p:ph type="pic" sz="quarter" idx="14" hasCustomPrompt="1"/>
          </p:nvPr>
        </p:nvSpPr>
        <p:spPr>
          <a:xfrm>
            <a:off x="5398113" y="3004856"/>
            <a:ext cx="2923015" cy="1436852"/>
          </a:xfrm>
          <a:solidFill>
            <a:schemeClr val="bg2">
              <a:lumMod val="60000"/>
              <a:lumOff val="40000"/>
            </a:schemeClr>
          </a:solidFill>
        </p:spPr>
        <p:txBody>
          <a:bodyPr/>
          <a:lstStyle>
            <a:lvl1pPr>
              <a:defRPr sz="1800">
                <a:latin typeface="Intel Clear"/>
              </a:defRPr>
            </a:lvl1pPr>
          </a:lstStyle>
          <a:p>
            <a:r>
              <a:rPr lang="en-US" sz="1100" dirty="0">
                <a:latin typeface="Arial"/>
              </a:rPr>
              <a:t>Picture</a:t>
            </a:r>
          </a:p>
        </p:txBody>
      </p:sp>
      <p:sp>
        <p:nvSpPr>
          <p:cNvPr id="11"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3077469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6"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16688696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2"/>
                </a:solidFill>
                <a:latin typeface="+mn-lt"/>
                <a:cs typeface="Intel Clear"/>
              </a:defRPr>
            </a:lvl1pPr>
            <a:lvl2pPr marL="417513" indent="-225425">
              <a:buFont typeface="Arial"/>
              <a:buChar char="–"/>
              <a:defRPr sz="1200" baseline="0">
                <a:latin typeface="+mn-lt"/>
                <a:cs typeface="Intel Clear" panose="020B0604020203020204" pitchFamily="34" charset="0"/>
              </a:defRPr>
            </a:lvl2pPr>
            <a:lvl3pPr marL="685800" indent="-228600">
              <a:buFont typeface="Arial"/>
              <a:buChar char="–"/>
              <a:defRPr sz="1200">
                <a:latin typeface="+mn-lt"/>
              </a:defRPr>
            </a:lvl3pPr>
            <a:lvl4pPr marL="969963" indent="-228600">
              <a:buFont typeface="Arial"/>
              <a:buChar char="–"/>
              <a:defRPr sz="1100">
                <a:latin typeface="+mn-lt"/>
              </a:defRPr>
            </a:lvl4pPr>
            <a:lvl5pPr marL="1319213" indent="-228600">
              <a:buFont typeface="Arial"/>
              <a:buChar char="–"/>
              <a:defRPr sz="1050">
                <a:latin typeface="+mn-lt"/>
              </a:defRPr>
            </a:lvl5pPr>
          </a:lstStyle>
          <a:p>
            <a:pPr lvl="0"/>
            <a:r>
              <a:rPr lang="en-US" dirty="0"/>
              <a:t>“36pt Intel Clear Bold Text”</a:t>
            </a:r>
          </a:p>
          <a:p>
            <a:pPr lvl="1"/>
            <a:r>
              <a:rPr lang="en-US" dirty="0"/>
              <a:t>12pt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15495247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4352479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8"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
        <p:nvSpPr>
          <p:cNvPr id="11" name="TextBox 10"/>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Tree>
    <p:extLst>
      <p:ext uri="{BB962C8B-B14F-4D97-AF65-F5344CB8AC3E}">
        <p14:creationId xmlns:p14="http://schemas.microsoft.com/office/powerpoint/2010/main" val="425426733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a:defRPr sz="3200" b="0" i="0" baseline="0">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7"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18080647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chemeClr val="accent2"/>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hasCustomPrompt="1"/>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rgbClr val="84AEAD"/>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dirty="0"/>
              <a:t>40pt Intel Clear</a:t>
            </a:r>
            <a:br>
              <a:rPr lang="en-US" spc="0" dirty="0"/>
            </a:br>
            <a:r>
              <a:rPr lang="en-US" spc="0" dirty="0"/>
              <a:t>White Section Break</a:t>
            </a:r>
          </a:p>
        </p:txBody>
      </p:sp>
      <p:sp>
        <p:nvSpPr>
          <p:cNvPr id="8"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29021855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ue Section Break">
    <p:bg>
      <p:bgRef idx="1002">
        <a:schemeClr val="bg2"/>
      </p:bgRef>
    </p:bg>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rgbClr val="344C5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smtClean="0"/>
              <a:t>Click to edit Master title style</a:t>
            </a:r>
            <a:endParaRPr lang="en-US" spc="0" dirty="0"/>
          </a:p>
        </p:txBody>
      </p:sp>
    </p:spTree>
    <p:extLst>
      <p:ext uri="{BB962C8B-B14F-4D97-AF65-F5344CB8AC3E}">
        <p14:creationId xmlns:p14="http://schemas.microsoft.com/office/powerpoint/2010/main" val="23502927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Blue Section Break">
    <p:bg>
      <p:bgRef idx="1002">
        <a:schemeClr val="bg2"/>
      </p:bgRef>
    </p:bg>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chemeClr val="tx1"/>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smtClean="0"/>
              <a:t>Click to edit Master title style</a:t>
            </a:r>
            <a:endParaRPr lang="en-US" spc="0" dirty="0"/>
          </a:p>
        </p:txBody>
      </p:sp>
    </p:spTree>
    <p:extLst>
      <p:ext uri="{BB962C8B-B14F-4D97-AF65-F5344CB8AC3E}">
        <p14:creationId xmlns:p14="http://schemas.microsoft.com/office/powerpoint/2010/main" val="28289108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6062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TITLE</a:t>
            </a:r>
            <a:endParaRPr lang="de-DE" dirty="0"/>
          </a:p>
        </p:txBody>
      </p:sp>
      <p:sp>
        <p:nvSpPr>
          <p:cNvPr id="3" name="Foliennummernplatzhalter 2"/>
          <p:cNvSpPr>
            <a:spLocks noGrp="1"/>
          </p:cNvSpPr>
          <p:nvPr>
            <p:ph type="sldNum" sz="quarter" idx="10"/>
          </p:nvPr>
        </p:nvSpPr>
        <p:spPr/>
        <p:txBody>
          <a:bodyPr/>
          <a:lstStyle/>
          <a:p>
            <a:fld id="{EE2556C5-CE8C-6547-B838-EA80C61A4AF7}" type="slidenum">
              <a:rPr lang="en-US" smtClean="0"/>
              <a:pPr/>
              <a:t>‹#›</a:t>
            </a:fld>
            <a:endParaRPr lang="en-US" dirty="0"/>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258506858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Title 1"/>
          <p:cNvSpPr>
            <a:spLocks noGrp="1"/>
          </p:cNvSpPr>
          <p:nvPr>
            <p:ph type="title"/>
          </p:nvPr>
        </p:nvSpPr>
        <p:spPr>
          <a:xfrm>
            <a:off x="455613" y="1101794"/>
            <a:ext cx="7772400" cy="1021556"/>
          </a:xfrm>
        </p:spPr>
        <p:txBody>
          <a:bodyPr anchor="b" anchorCtr="0">
            <a:noAutofit/>
          </a:bodyPr>
          <a:lstStyle>
            <a:lvl1pPr algn="l">
              <a:lnSpc>
                <a:spcPct val="80000"/>
              </a:lnSpc>
              <a:defRPr sz="4000" b="0" cap="none" spc="0" baseline="0">
                <a:solidFill>
                  <a:srgbClr val="84AEA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smtClean="0"/>
              <a:t>Click to edit Master title style</a:t>
            </a:r>
            <a:endParaRPr lang="en-US" dirty="0"/>
          </a:p>
        </p:txBody>
      </p:sp>
      <p:sp>
        <p:nvSpPr>
          <p:cNvPr id="7"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1091117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
        <p:nvSpPr>
          <p:cNvPr id="7"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rgbClr val="344C5E"/>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10" name="Title 1"/>
          <p:cNvSpPr>
            <a:spLocks noGrp="1"/>
          </p:cNvSpPr>
          <p:nvPr>
            <p:ph type="title" hasCustomPrompt="1"/>
          </p:nvPr>
        </p:nvSpPr>
        <p:spPr>
          <a:xfrm>
            <a:off x="447146" y="2220744"/>
            <a:ext cx="8696854" cy="1021556"/>
          </a:xfrm>
        </p:spPr>
        <p:txBody>
          <a:bodyPr anchor="b" anchorCtr="0">
            <a:noAutofit/>
          </a:bodyPr>
          <a:lstStyle>
            <a:lvl1pPr algn="l">
              <a:lnSpc>
                <a:spcPts val="5500"/>
              </a:lnSpc>
              <a:spcBef>
                <a:spcPts val="2400"/>
              </a:spcBef>
              <a:defRPr sz="4000" b="0" cap="none" spc="0" baseline="0">
                <a:solidFill>
                  <a:schemeClr val="bg1"/>
                </a:solidFill>
                <a:latin typeface="Intel Clear"/>
                <a:cs typeface="Intel Clear"/>
              </a:defRPr>
            </a:lvl1pPr>
          </a:lstStyle>
          <a:p>
            <a:r>
              <a:rPr lang="en-US" dirty="0"/>
              <a:t>40pt Intel Clear Blue Section Break</a:t>
            </a:r>
          </a:p>
        </p:txBody>
      </p:sp>
    </p:spTree>
    <p:extLst>
      <p:ext uri="{BB962C8B-B14F-4D97-AF65-F5344CB8AC3E}">
        <p14:creationId xmlns:p14="http://schemas.microsoft.com/office/powerpoint/2010/main" val="225871407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84AEAD"/>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375956419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
        <p:nvSpPr>
          <p:cNvPr id="3"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319904848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32pt Intel Clear pro</a:t>
            </a:r>
            <a:endParaRPr lang="de-DE" dirty="0"/>
          </a:p>
        </p:txBody>
      </p:sp>
      <p:sp>
        <p:nvSpPr>
          <p:cNvPr id="3" name="Foliennummernplatzhalter 2"/>
          <p:cNvSpPr>
            <a:spLocks noGrp="1"/>
          </p:cNvSpPr>
          <p:nvPr>
            <p:ph type="sldNum" sz="quarter" idx="10"/>
          </p:nvPr>
        </p:nvSpPr>
        <p:spPr/>
        <p:txBody>
          <a:bodyPr/>
          <a:lstStyle/>
          <a:p>
            <a:fld id="{EE2556C5-CE8C-6547-B838-EA80C61A4AF7}" type="slidenum">
              <a:rPr lang="en-US" smtClean="0"/>
              <a:pPr/>
              <a:t>‹#›</a:t>
            </a:fld>
            <a:endParaRPr lang="en-US" dirty="0"/>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13077749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Ref idx="1002">
        <a:schemeClr val="bg2"/>
      </p:bgRef>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59103" y="1835080"/>
            <a:ext cx="4155143" cy="1235463"/>
          </a:xfrm>
          <a:prstGeom prst="rect">
            <a:avLst/>
          </a:prstGeom>
        </p:spPr>
      </p:pic>
      <p:pic>
        <p:nvPicPr>
          <p:cNvPr id="3" name="Grafik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59103" y="1835080"/>
            <a:ext cx="4155143" cy="1235463"/>
          </a:xfrm>
          <a:prstGeom prst="rect">
            <a:avLst/>
          </a:prstGeom>
        </p:spPr>
      </p:pic>
    </p:spTree>
    <p:extLst>
      <p:ext uri="{BB962C8B-B14F-4D97-AF65-F5344CB8AC3E}">
        <p14:creationId xmlns:p14="http://schemas.microsoft.com/office/powerpoint/2010/main" val="22798401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7770606-C5CC-3F4F-8570-36B803B1A46D}" type="datetime1">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8458565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660152" y="4092938"/>
            <a:ext cx="914400" cy="914400"/>
          </a:xfrm>
          <a:prstGeom prst="rect">
            <a:avLst/>
          </a:prstGeom>
          <a:noFill/>
        </p:spPr>
        <p:txBody>
          <a:bodyPr vert="horz" wrap="none" lIns="0" tIns="0" rIns="0" bIns="0" rtlCol="0">
            <a:noAutofit/>
          </a:bodyPr>
          <a:lstStyle/>
          <a:p>
            <a:endParaRPr lang="en-US" sz="1100" dirty="0" smtClean="0">
              <a:solidFill>
                <a:srgbClr val="003C71"/>
              </a:solidFill>
            </a:endParaRPr>
          </a:p>
        </p:txBody>
      </p:sp>
      <p:sp>
        <p:nvSpPr>
          <p:cNvPr id="2" name="Title 1"/>
          <p:cNvSpPr>
            <a:spLocks noGrp="1"/>
          </p:cNvSpPr>
          <p:nvPr>
            <p:ph type="title" hasCustomPrompt="1"/>
          </p:nvPr>
        </p:nvSpPr>
        <p:spPr>
          <a:xfrm>
            <a:off x="4589805" y="1770294"/>
            <a:ext cx="4395168" cy="868680"/>
          </a:xfrm>
          <a:effectLst>
            <a:glow>
              <a:schemeClr val="accent6"/>
            </a:glow>
          </a:effectLst>
        </p:spPr>
        <p:txBody>
          <a:bodyPr/>
          <a:lstStyle>
            <a:lvl1pPr>
              <a:defRPr sz="6600" baseline="0">
                <a:effectLst>
                  <a:glow rad="127000">
                    <a:schemeClr val="bg1">
                      <a:alpha val="47000"/>
                    </a:schemeClr>
                  </a:glow>
                </a:effectLst>
              </a:defRPr>
            </a:lvl1pPr>
          </a:lstStyle>
          <a:p>
            <a:r>
              <a:rPr lang="en-US" dirty="0" smtClean="0"/>
              <a:t>PRESENTATION TITLE</a:t>
            </a:r>
            <a:endParaRPr lang="en-US" dirty="0"/>
          </a:p>
        </p:txBody>
      </p:sp>
      <p:sp>
        <p:nvSpPr>
          <p:cNvPr id="20" name="Text Placeholder 19"/>
          <p:cNvSpPr>
            <a:spLocks noGrp="1"/>
          </p:cNvSpPr>
          <p:nvPr>
            <p:ph type="body" sz="quarter" idx="12" hasCustomPrompt="1"/>
          </p:nvPr>
        </p:nvSpPr>
        <p:spPr>
          <a:xfrm>
            <a:off x="140496" y="3831045"/>
            <a:ext cx="7058991" cy="846973"/>
          </a:xfrm>
        </p:spPr>
        <p:txBody>
          <a:bodyPr/>
          <a:lstStyle>
            <a:lvl1pPr>
              <a:defRPr sz="4000" baseline="0">
                <a:solidFill>
                  <a:schemeClr val="bg1"/>
                </a:solidFill>
                <a:effectLst>
                  <a:outerShdw blurRad="50800" dist="38100" dir="2700000" algn="tl" rotWithShape="0">
                    <a:prstClr val="black">
                      <a:alpha val="40000"/>
                    </a:prstClr>
                  </a:outerShdw>
                </a:effectLst>
                <a:latin typeface="Intel Clear Pro" charset="0"/>
                <a:ea typeface="Intel Clear Pro" charset="0"/>
                <a:cs typeface="Intel Clear Pro" charset="0"/>
              </a:defRPr>
            </a:lvl1pPr>
          </a:lstStyle>
          <a:p>
            <a:pPr lvl="0"/>
            <a:r>
              <a:rPr lang="en-US" dirty="0" smtClean="0"/>
              <a:t>SPEAKER NAME</a:t>
            </a:r>
          </a:p>
        </p:txBody>
      </p:sp>
      <p:sp>
        <p:nvSpPr>
          <p:cNvPr id="22" name="Text Placeholder 21"/>
          <p:cNvSpPr>
            <a:spLocks noGrp="1"/>
          </p:cNvSpPr>
          <p:nvPr>
            <p:ph type="body" sz="quarter" idx="13" hasCustomPrompt="1"/>
          </p:nvPr>
        </p:nvSpPr>
        <p:spPr>
          <a:xfrm>
            <a:off x="140496" y="4385478"/>
            <a:ext cx="6986352" cy="914400"/>
          </a:xfrm>
        </p:spPr>
        <p:txBody>
          <a:bodyPr/>
          <a:lstStyle>
            <a:lvl1pPr>
              <a:defRPr sz="3600" baseline="0">
                <a:solidFill>
                  <a:schemeClr val="bg1"/>
                </a:solidFill>
                <a:latin typeface="Intel Clear Pro" charset="0"/>
                <a:ea typeface="Intel Clear Pro" charset="0"/>
                <a:cs typeface="Intel Clear Pro" charset="0"/>
              </a:defRPr>
            </a:lvl1pPr>
          </a:lstStyle>
          <a:p>
            <a:pPr lvl="0"/>
            <a:r>
              <a:rPr lang="en-US" dirty="0" smtClean="0"/>
              <a:t>SPEAKER TITLE</a:t>
            </a:r>
            <a:endParaRPr lang="en-US" dirty="0"/>
          </a:p>
        </p:txBody>
      </p:sp>
    </p:spTree>
    <p:extLst>
      <p:ext uri="{BB962C8B-B14F-4D97-AF65-F5344CB8AC3E}">
        <p14:creationId xmlns:p14="http://schemas.microsoft.com/office/powerpoint/2010/main" val="18083241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157411" y="543423"/>
            <a:ext cx="8833353" cy="1002290"/>
          </a:xfrm>
        </p:spPr>
        <p:txBody>
          <a:bodyPr lIns="0" rIns="0" anchor="b" anchorCtr="0">
            <a:noAutofit/>
          </a:bodyPr>
          <a:lstStyle>
            <a:lvl1pPr algn="ctr">
              <a:lnSpc>
                <a:spcPts val="5500"/>
              </a:lnSpc>
              <a:spcBef>
                <a:spcPts val="2400"/>
              </a:spcBef>
              <a:defRPr sz="7200" b="0" spc="100" baseline="0">
                <a:solidFill>
                  <a:schemeClr val="bg1"/>
                </a:solidFill>
                <a:effectLst>
                  <a:glow rad="101600">
                    <a:schemeClr val="bg1">
                      <a:alpha val="46000"/>
                    </a:schemeClr>
                  </a:glow>
                </a:effectLst>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smtClean="0"/>
              <a:t>PRESENTATION TITLE</a:t>
            </a:r>
            <a:endParaRPr lang="en-US" dirty="0"/>
          </a:p>
        </p:txBody>
      </p:sp>
      <p:pic>
        <p:nvPicPr>
          <p:cNvPr id="2" name="Grafik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972" y="4418368"/>
            <a:ext cx="1608511" cy="478264"/>
          </a:xfrm>
          <a:prstGeom prst="rect">
            <a:avLst/>
          </a:prstGeom>
        </p:spPr>
      </p:pic>
      <p:sp>
        <p:nvSpPr>
          <p:cNvPr id="7" name="Title 1"/>
          <p:cNvSpPr txBox="1">
            <a:spLocks/>
          </p:cNvSpPr>
          <p:nvPr userDrawn="1"/>
        </p:nvSpPr>
        <p:spPr>
          <a:xfrm>
            <a:off x="2617076" y="1625957"/>
            <a:ext cx="3575619" cy="625359"/>
          </a:xfrm>
          <a:prstGeom prst="rect">
            <a:avLst/>
          </a:prstGeom>
        </p:spPr>
        <p:txBody>
          <a:bodyPr vert="horz" lIns="0" tIns="0" rIns="0" bIns="0" rtlCol="0" anchor="b" anchorCtr="0">
            <a:noAutofit/>
          </a:bodyPr>
          <a:lstStyle>
            <a:lvl1pPr algn="ctr" defTabSz="457200" rtl="0" eaLnBrk="1" latinLnBrk="0" hangingPunct="1">
              <a:lnSpc>
                <a:spcPts val="5500"/>
              </a:lnSpc>
              <a:spcBef>
                <a:spcPts val="2400"/>
              </a:spcBef>
              <a:buNone/>
              <a:defRPr sz="5000" b="0" i="0" kern="120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endParaRPr lang="en-US" dirty="0">
              <a:solidFill>
                <a:srgbClr val="CDF4DF"/>
              </a:solidFill>
            </a:endParaRPr>
          </a:p>
        </p:txBody>
      </p:sp>
      <p:sp>
        <p:nvSpPr>
          <p:cNvPr id="11" name="Textplatzhalter 10"/>
          <p:cNvSpPr>
            <a:spLocks noGrp="1"/>
          </p:cNvSpPr>
          <p:nvPr>
            <p:ph type="body" sz="quarter" idx="10" hasCustomPrompt="1"/>
          </p:nvPr>
        </p:nvSpPr>
        <p:spPr>
          <a:xfrm>
            <a:off x="2862629" y="1432043"/>
            <a:ext cx="3084512" cy="705604"/>
          </a:xfrm>
        </p:spPr>
        <p:txBody>
          <a:bodyPr/>
          <a:lstStyle>
            <a:lvl1pPr algn="ctr">
              <a:defRPr sz="4400">
                <a:solidFill>
                  <a:srgbClr val="CDF4DF"/>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smtClean="0"/>
              <a:t>SUBTITLE</a:t>
            </a:r>
            <a:endParaRPr lang="de-DE" dirty="0"/>
          </a:p>
        </p:txBody>
      </p:sp>
      <p:sp>
        <p:nvSpPr>
          <p:cNvPr id="14" name="Textplatzhalter 13"/>
          <p:cNvSpPr>
            <a:spLocks noGrp="1"/>
          </p:cNvSpPr>
          <p:nvPr>
            <p:ph type="body" sz="quarter" idx="11" hasCustomPrompt="1"/>
          </p:nvPr>
        </p:nvSpPr>
        <p:spPr>
          <a:xfrm>
            <a:off x="5947141" y="3802679"/>
            <a:ext cx="2932112" cy="615689"/>
          </a:xfrm>
        </p:spPr>
        <p:txBody>
          <a:bodyPr/>
          <a:lstStyle>
            <a:lvl1pPr>
              <a:spcBef>
                <a:spcPts val="0"/>
              </a:spcBef>
              <a:defRPr sz="360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a:t>Speaker </a:t>
            </a:r>
            <a:r>
              <a:rPr lang="de-DE" dirty="0" err="1"/>
              <a:t>name</a:t>
            </a:r>
            <a:endParaRPr lang="de-DE" dirty="0"/>
          </a:p>
          <a:p>
            <a:pPr lvl="0"/>
            <a:endParaRPr lang="de-DE" dirty="0"/>
          </a:p>
        </p:txBody>
      </p:sp>
      <p:sp>
        <p:nvSpPr>
          <p:cNvPr id="8" name="Textplatzhalter 13"/>
          <p:cNvSpPr>
            <a:spLocks noGrp="1"/>
          </p:cNvSpPr>
          <p:nvPr>
            <p:ph type="body" sz="quarter" idx="12" hasCustomPrompt="1"/>
          </p:nvPr>
        </p:nvSpPr>
        <p:spPr>
          <a:xfrm>
            <a:off x="5947141" y="4280943"/>
            <a:ext cx="2932112" cy="615689"/>
          </a:xfrm>
        </p:spPr>
        <p:txBody>
          <a:bodyPr/>
          <a:lstStyle>
            <a:lvl1pPr>
              <a:spcBef>
                <a:spcPts val="0"/>
              </a:spcBef>
              <a:defRPr sz="280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a:t>Speaker </a:t>
            </a:r>
            <a:r>
              <a:rPr lang="de-DE" dirty="0" smtClean="0"/>
              <a:t>TITLE</a:t>
            </a:r>
            <a:endParaRPr lang="de-DE" dirty="0"/>
          </a:p>
          <a:p>
            <a:pPr lvl="0"/>
            <a:endParaRPr lang="de-DE" dirty="0"/>
          </a:p>
        </p:txBody>
      </p:sp>
    </p:spTree>
    <p:extLst>
      <p:ext uri="{BB962C8B-B14F-4D97-AF65-F5344CB8AC3E}">
        <p14:creationId xmlns:p14="http://schemas.microsoft.com/office/powerpoint/2010/main" val="226981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a:off x="0" y="67733"/>
            <a:ext cx="9144000" cy="5075767"/>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userDrawn="1"/>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pic>
        <p:nvPicPr>
          <p:cNvPr id="4"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5799" y="491236"/>
            <a:ext cx="1210734" cy="79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659364704"/>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7"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344C5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
        <p:nvSpPr>
          <p:cNvPr id="12" name="Title 1"/>
          <p:cNvSpPr>
            <a:spLocks noGrp="1"/>
          </p:cNvSpPr>
          <p:nvPr>
            <p:ph type="ctrTitle" hasCustomPrompt="1"/>
          </p:nvPr>
        </p:nvSpPr>
        <p:spPr>
          <a:xfrm>
            <a:off x="438337" y="2529392"/>
            <a:ext cx="8212886" cy="1002290"/>
          </a:xfrm>
        </p:spPr>
        <p:txBody>
          <a:bodyPr lIns="0" rIns="0" anchor="b" anchorCtr="0">
            <a:noAutofit/>
          </a:bodyPr>
          <a:lstStyle>
            <a:lvl1pPr>
              <a:lnSpc>
                <a:spcPts val="5500"/>
              </a:lnSpc>
              <a:spcBef>
                <a:spcPts val="2400"/>
              </a:spcBef>
              <a:defRPr sz="5000" b="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50pt Intel Clear pro</a:t>
            </a:r>
            <a:br>
              <a:rPr lang="en-US" dirty="0"/>
            </a:br>
            <a:r>
              <a:rPr lang="en-US" dirty="0"/>
              <a:t>with Image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8337" y="616996"/>
            <a:ext cx="2082800" cy="647700"/>
          </a:xfrm>
          <a:prstGeom prst="rect">
            <a:avLst/>
          </a:prstGeom>
        </p:spPr>
      </p:pic>
      <p:sp>
        <p:nvSpPr>
          <p:cNvPr id="6"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18083241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84AEB0"/>
                </a:solidFill>
              </a:defRPr>
            </a:lvl1pPr>
            <a:lvl2pPr>
              <a:defRPr sz="1800">
                <a:solidFill>
                  <a:srgbClr val="84AEB0"/>
                </a:solidFill>
              </a:defRPr>
            </a:lvl2pPr>
            <a:lvl3pPr>
              <a:defRPr sz="1800">
                <a:solidFill>
                  <a:srgbClr val="84AEB0"/>
                </a:solidFill>
              </a:defRPr>
            </a:lvl3pPr>
            <a:lvl4pPr>
              <a:defRPr sz="1600">
                <a:solidFill>
                  <a:srgbClr val="84AEB0"/>
                </a:solidFill>
              </a:defRPr>
            </a:lvl4pPr>
            <a:lvl5pPr>
              <a:defRPr>
                <a:solidFill>
                  <a:srgbClr val="84AEB0"/>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13585118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9" name="Picture Placeholder 8"/>
          <p:cNvSpPr>
            <a:spLocks noGrp="1"/>
          </p:cNvSpPr>
          <p:nvPr>
            <p:ph type="pic" sz="quarter" idx="13" hasCustomPrompt="1"/>
          </p:nvPr>
        </p:nvSpPr>
        <p:spPr>
          <a:xfrm>
            <a:off x="5398113" y="1372766"/>
            <a:ext cx="2923015" cy="1436852"/>
          </a:xfrm>
          <a:solidFill>
            <a:schemeClr val="bg2">
              <a:lumMod val="60000"/>
              <a:lumOff val="40000"/>
            </a:schemeClr>
          </a:solidFill>
        </p:spPr>
        <p:txBody>
          <a:bodyPr/>
          <a:lstStyle>
            <a:lvl1pPr>
              <a:defRPr sz="1800">
                <a:latin typeface="Intel Clear"/>
              </a:defRPr>
            </a:lvl1pPr>
          </a:lstStyle>
          <a:p>
            <a:r>
              <a:rPr lang="en-US" sz="1100" dirty="0">
                <a:latin typeface="Arial"/>
              </a:rPr>
              <a:t>Picture</a:t>
            </a:r>
          </a:p>
        </p:txBody>
      </p:sp>
      <p:sp>
        <p:nvSpPr>
          <p:cNvPr id="10" name="Picture Placeholder 8"/>
          <p:cNvSpPr>
            <a:spLocks noGrp="1"/>
          </p:cNvSpPr>
          <p:nvPr>
            <p:ph type="pic" sz="quarter" idx="14" hasCustomPrompt="1"/>
          </p:nvPr>
        </p:nvSpPr>
        <p:spPr>
          <a:xfrm>
            <a:off x="5398113" y="3004856"/>
            <a:ext cx="2923015" cy="1436852"/>
          </a:xfrm>
          <a:solidFill>
            <a:schemeClr val="bg2">
              <a:lumMod val="60000"/>
              <a:lumOff val="40000"/>
            </a:schemeClr>
          </a:solidFill>
        </p:spPr>
        <p:txBody>
          <a:bodyPr/>
          <a:lstStyle>
            <a:lvl1pPr>
              <a:defRPr sz="1800">
                <a:latin typeface="Intel Clear"/>
              </a:defRPr>
            </a:lvl1pPr>
          </a:lstStyle>
          <a:p>
            <a:r>
              <a:rPr lang="en-US" sz="1100" dirty="0">
                <a:latin typeface="Arial"/>
              </a:rPr>
              <a:t>Picture</a:t>
            </a:r>
          </a:p>
        </p:txBody>
      </p:sp>
      <p:sp>
        <p:nvSpPr>
          <p:cNvPr id="11"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314704185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6"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40620636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2"/>
                </a:solidFill>
                <a:latin typeface="+mn-lt"/>
                <a:cs typeface="Intel Clear"/>
              </a:defRPr>
            </a:lvl1pPr>
            <a:lvl2pPr marL="417513" indent="-225425">
              <a:buFont typeface="Arial"/>
              <a:buChar char="–"/>
              <a:defRPr sz="1200" baseline="0">
                <a:latin typeface="+mn-lt"/>
                <a:cs typeface="Intel Clear" panose="020B0604020203020204" pitchFamily="34" charset="0"/>
              </a:defRPr>
            </a:lvl2pPr>
            <a:lvl3pPr marL="685800" indent="-228600">
              <a:buFont typeface="Arial"/>
              <a:buChar char="–"/>
              <a:defRPr sz="1200">
                <a:latin typeface="+mn-lt"/>
              </a:defRPr>
            </a:lvl3pPr>
            <a:lvl4pPr marL="969963" indent="-228600">
              <a:buFont typeface="Arial"/>
              <a:buChar char="–"/>
              <a:defRPr sz="1100">
                <a:latin typeface="+mn-lt"/>
              </a:defRPr>
            </a:lvl4pPr>
            <a:lvl5pPr marL="1319213" indent="-228600">
              <a:buFont typeface="Arial"/>
              <a:buChar char="–"/>
              <a:defRPr sz="1050">
                <a:latin typeface="+mn-lt"/>
              </a:defRPr>
            </a:lvl5pPr>
          </a:lstStyle>
          <a:p>
            <a:pPr lvl="0"/>
            <a:r>
              <a:rPr lang="en-US" dirty="0"/>
              <a:t>“36pt Intel Clear Bold Text”</a:t>
            </a:r>
          </a:p>
          <a:p>
            <a:pPr lvl="1"/>
            <a:r>
              <a:rPr lang="en-US" dirty="0"/>
              <a:t>12pt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119294656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36382072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8"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239268944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a:defRPr sz="3200" b="0" i="0" baseline="0">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7"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290042190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chemeClr val="accent2"/>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
        <p:nvSpPr>
          <p:cNvPr id="7" name="Title 1"/>
          <p:cNvSpPr>
            <a:spLocks noGrp="1"/>
          </p:cNvSpPr>
          <p:nvPr>
            <p:ph type="ctrTitle" hasCustomPrompt="1"/>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rgbClr val="84AEAD"/>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dirty="0"/>
              <a:t>40pt Intel Clear</a:t>
            </a:r>
            <a:br>
              <a:rPr lang="en-US" spc="0" dirty="0"/>
            </a:br>
            <a:r>
              <a:rPr lang="en-US" spc="0" dirty="0"/>
              <a:t>White Section Break</a:t>
            </a:r>
          </a:p>
        </p:txBody>
      </p:sp>
      <p:sp>
        <p:nvSpPr>
          <p:cNvPr id="8"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2403727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p:bg>
      <p:bgRef idx="1002">
        <a:schemeClr val="bg2"/>
      </p:bgRef>
    </p:bg>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rgbClr val="344C5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
        <p:nvSpPr>
          <p:cNvPr id="7" name="Title 1"/>
          <p:cNvSpPr>
            <a:spLocks noGrp="1"/>
          </p:cNvSpPr>
          <p:nvPr>
            <p:ph type="ctrTitle"/>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dirty="0"/>
              <a:t>40pt Intel Clear</a:t>
            </a:r>
            <a:br>
              <a:rPr lang="en-US" spc="0" dirty="0"/>
            </a:br>
            <a:r>
              <a:rPr lang="en-US" spc="0" dirty="0"/>
              <a:t>Blue Section Break</a:t>
            </a:r>
          </a:p>
        </p:txBody>
      </p:sp>
    </p:spTree>
    <p:extLst>
      <p:ext uri="{BB962C8B-B14F-4D97-AF65-F5344CB8AC3E}">
        <p14:creationId xmlns:p14="http://schemas.microsoft.com/office/powerpoint/2010/main" val="11101123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804720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Blue Section Break">
    <p:bg>
      <p:bgRef idx="1002">
        <a:schemeClr val="bg2"/>
      </p:bgRef>
    </p:bg>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chemeClr val="tx1"/>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
        <p:nvSpPr>
          <p:cNvPr id="7" name="Title 1"/>
          <p:cNvSpPr>
            <a:spLocks noGrp="1"/>
          </p:cNvSpPr>
          <p:nvPr>
            <p:ph type="ctrTitle"/>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dirty="0"/>
              <a:t>40pt Intel Clear</a:t>
            </a:r>
            <a:br>
              <a:rPr lang="en-US" spc="0" dirty="0"/>
            </a:br>
            <a:r>
              <a:rPr lang="en-US" spc="0" dirty="0"/>
              <a:t>Blue Section Break</a:t>
            </a:r>
          </a:p>
        </p:txBody>
      </p:sp>
    </p:spTree>
    <p:extLst>
      <p:ext uri="{BB962C8B-B14F-4D97-AF65-F5344CB8AC3E}">
        <p14:creationId xmlns:p14="http://schemas.microsoft.com/office/powerpoint/2010/main" val="29027616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TITLE</a:t>
            </a:r>
            <a:endParaRPr lang="de-DE" dirty="0"/>
          </a:p>
        </p:txBody>
      </p:sp>
      <p:sp>
        <p:nvSpPr>
          <p:cNvPr id="3" name="Foliennummernplatzhalter 2"/>
          <p:cNvSpPr>
            <a:spLocks noGrp="1"/>
          </p:cNvSpPr>
          <p:nvPr>
            <p:ph type="sldNum" sz="quarter" idx="10"/>
          </p:nvPr>
        </p:nvSpPr>
        <p:spPr/>
        <p:txBody>
          <a:bodyPr/>
          <a:lstStyle/>
          <a:p>
            <a:fld id="{EE2556C5-CE8C-6547-B838-EA80C61A4AF7}" type="slidenum">
              <a:rPr lang="en-US" smtClean="0"/>
              <a:pPr/>
              <a:t>‹#›</a:t>
            </a:fld>
            <a:endParaRPr lang="en-US" dirty="0"/>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297030407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Title 1"/>
          <p:cNvSpPr>
            <a:spLocks noGrp="1"/>
          </p:cNvSpPr>
          <p:nvPr>
            <p:ph type="title"/>
          </p:nvPr>
        </p:nvSpPr>
        <p:spPr>
          <a:xfrm>
            <a:off x="455613" y="1101794"/>
            <a:ext cx="7772400" cy="1021556"/>
          </a:xfrm>
        </p:spPr>
        <p:txBody>
          <a:bodyPr anchor="b" anchorCtr="0">
            <a:noAutofit/>
          </a:bodyPr>
          <a:lstStyle>
            <a:lvl1pPr algn="l">
              <a:lnSpc>
                <a:spcPct val="80000"/>
              </a:lnSpc>
              <a:defRPr sz="4000" b="0" cap="none" spc="0" baseline="0">
                <a:solidFill>
                  <a:srgbClr val="84AEA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
        <p:nvSpPr>
          <p:cNvPr id="7"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4001256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
        <p:nvSpPr>
          <p:cNvPr id="7"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rgbClr val="344C5E"/>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10" name="Title 1"/>
          <p:cNvSpPr>
            <a:spLocks noGrp="1"/>
          </p:cNvSpPr>
          <p:nvPr>
            <p:ph type="title" hasCustomPrompt="1"/>
          </p:nvPr>
        </p:nvSpPr>
        <p:spPr>
          <a:xfrm>
            <a:off x="447146" y="2220744"/>
            <a:ext cx="8696854" cy="1021556"/>
          </a:xfrm>
        </p:spPr>
        <p:txBody>
          <a:bodyPr anchor="b" anchorCtr="0">
            <a:noAutofit/>
          </a:bodyPr>
          <a:lstStyle>
            <a:lvl1pPr algn="l">
              <a:lnSpc>
                <a:spcPts val="5500"/>
              </a:lnSpc>
              <a:spcBef>
                <a:spcPts val="2400"/>
              </a:spcBef>
              <a:defRPr sz="4000" b="0" cap="none" spc="0" baseline="0">
                <a:solidFill>
                  <a:schemeClr val="bg1"/>
                </a:solidFill>
                <a:latin typeface="Intel Clear"/>
                <a:cs typeface="Intel Clear"/>
              </a:defRPr>
            </a:lvl1pPr>
          </a:lstStyle>
          <a:p>
            <a:r>
              <a:rPr lang="en-US" dirty="0"/>
              <a:t>40pt Intel Clear Blue Section Break</a:t>
            </a:r>
          </a:p>
        </p:txBody>
      </p:sp>
    </p:spTree>
    <p:extLst>
      <p:ext uri="{BB962C8B-B14F-4D97-AF65-F5344CB8AC3E}">
        <p14:creationId xmlns:p14="http://schemas.microsoft.com/office/powerpoint/2010/main" val="384376213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84AEAD"/>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4137169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
        <p:nvSpPr>
          <p:cNvPr id="3"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332896167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32pt Intel Clear pro</a:t>
            </a:r>
            <a:endParaRPr lang="de-DE" dirty="0"/>
          </a:p>
        </p:txBody>
      </p:sp>
      <p:sp>
        <p:nvSpPr>
          <p:cNvPr id="3" name="Foliennummernplatzhalter 2"/>
          <p:cNvSpPr>
            <a:spLocks noGrp="1"/>
          </p:cNvSpPr>
          <p:nvPr>
            <p:ph type="sldNum" sz="quarter" idx="10"/>
          </p:nvPr>
        </p:nvSpPr>
        <p:spPr/>
        <p:txBody>
          <a:bodyPr/>
          <a:lstStyle/>
          <a:p>
            <a:fld id="{EE2556C5-CE8C-6547-B838-EA80C61A4AF7}" type="slidenum">
              <a:rPr lang="en-US" smtClean="0"/>
              <a:pPr/>
              <a:t>‹#›</a:t>
            </a:fld>
            <a:endParaRPr lang="en-US" dirty="0"/>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351649139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auto">
          <a:xfrm>
            <a:off x="0" y="1"/>
            <a:ext cx="9144000" cy="5143500"/>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p:nvSpPr>
        <p:spPr bwMode="auto">
          <a:xfrm>
            <a:off x="0" y="3629999"/>
            <a:ext cx="9144000" cy="1105675"/>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839284022"/>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83220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auto">
          <a:xfrm>
            <a:off x="0" y="67733"/>
            <a:ext cx="9144000" cy="5075767"/>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pic>
        <p:nvPicPr>
          <p:cNvPr id="4"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99" y="491236"/>
            <a:ext cx="1210734" cy="79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55570105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624976"/>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1881252"/>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86909"/>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3720" y="1636516"/>
            <a:ext cx="3069336" cy="20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13049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43950" y="4813471"/>
            <a:ext cx="262001" cy="247085"/>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
        <p:nvSpPr>
          <p:cNvPr id="5" name="Footer Placeholder 4"/>
          <p:cNvSpPr>
            <a:spLocks noGrp="1"/>
          </p:cNvSpPr>
          <p:nvPr>
            <p:ph type="ftr" sz="quarter" idx="3"/>
          </p:nvPr>
        </p:nvSpPr>
        <p:spPr>
          <a:xfrm>
            <a:off x="5553044" y="4805888"/>
            <a:ext cx="2895600" cy="250826"/>
          </a:xfrm>
          <a:prstGeom prst="rect">
            <a:avLst/>
          </a:prstGeom>
        </p:spPr>
        <p:txBody>
          <a:bodyPr vert="horz" lIns="91440" tIns="45720" rIns="91440" bIns="45720" rtlCol="0" anchor="ctr"/>
          <a:lstStyle>
            <a:lvl1pPr algn="ctr">
              <a:defRPr sz="1800">
                <a:solidFill>
                  <a:schemeClr val="bg1"/>
                </a:solidFill>
                <a:latin typeface="+mn-lt"/>
              </a:defRPr>
            </a:lvl1pPr>
          </a:lstStyle>
          <a:p>
            <a:r>
              <a:rPr lang="en-US" u="sng" dirty="0" smtClean="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https://software.intel.com/bigdl</a:t>
            </a:r>
            <a:endParaRPr lang="en-US" dirty="0">
              <a:solidFill>
                <a:srgbClr val="003C71"/>
              </a:solidFill>
            </a:endParaRPr>
          </a:p>
        </p:txBody>
      </p:sp>
    </p:spTree>
    <p:extLst>
      <p:ext uri="{BB962C8B-B14F-4D97-AF65-F5344CB8AC3E}">
        <p14:creationId xmlns:p14="http://schemas.microsoft.com/office/powerpoint/2010/main" val="342097581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0152" y="4092938"/>
            <a:ext cx="914400" cy="914400"/>
          </a:xfrm>
          <a:prstGeom prst="rect">
            <a:avLst/>
          </a:prstGeom>
          <a:noFill/>
        </p:spPr>
        <p:txBody>
          <a:bodyPr vert="horz" wrap="none" lIns="0" tIns="0" rIns="0" bIns="0" rtlCol="0">
            <a:noAutofit/>
          </a:bodyPr>
          <a:lstStyle/>
          <a:p>
            <a:endParaRPr lang="en-US" sz="1100" dirty="0" smtClean="0">
              <a:solidFill>
                <a:srgbClr val="003C71"/>
              </a:solidFill>
            </a:endParaRPr>
          </a:p>
        </p:txBody>
      </p:sp>
      <p:sp>
        <p:nvSpPr>
          <p:cNvPr id="2" name="Title 1"/>
          <p:cNvSpPr>
            <a:spLocks noGrp="1"/>
          </p:cNvSpPr>
          <p:nvPr>
            <p:ph type="title" hasCustomPrompt="1"/>
          </p:nvPr>
        </p:nvSpPr>
        <p:spPr>
          <a:xfrm>
            <a:off x="4589805" y="1770294"/>
            <a:ext cx="4395168" cy="868680"/>
          </a:xfrm>
          <a:effectLst>
            <a:glow>
              <a:schemeClr val="accent6"/>
            </a:glow>
          </a:effectLst>
        </p:spPr>
        <p:txBody>
          <a:bodyPr/>
          <a:lstStyle>
            <a:lvl1pPr>
              <a:defRPr sz="6600" baseline="0">
                <a:effectLst>
                  <a:glow rad="127000">
                    <a:schemeClr val="bg1">
                      <a:alpha val="47000"/>
                    </a:schemeClr>
                  </a:glow>
                </a:effectLst>
              </a:defRPr>
            </a:lvl1pPr>
          </a:lstStyle>
          <a:p>
            <a:r>
              <a:rPr lang="en-US" dirty="0" smtClean="0"/>
              <a:t>PRESENTATION TITLE</a:t>
            </a:r>
            <a:endParaRPr lang="en-US" dirty="0"/>
          </a:p>
        </p:txBody>
      </p:sp>
      <p:sp>
        <p:nvSpPr>
          <p:cNvPr id="20" name="Text Placeholder 19"/>
          <p:cNvSpPr>
            <a:spLocks noGrp="1"/>
          </p:cNvSpPr>
          <p:nvPr>
            <p:ph type="body" sz="quarter" idx="12" hasCustomPrompt="1"/>
          </p:nvPr>
        </p:nvSpPr>
        <p:spPr>
          <a:xfrm>
            <a:off x="140496" y="3831045"/>
            <a:ext cx="7058991" cy="846973"/>
          </a:xfrm>
        </p:spPr>
        <p:txBody>
          <a:bodyPr/>
          <a:lstStyle>
            <a:lvl1pPr>
              <a:defRPr sz="4000" baseline="0">
                <a:solidFill>
                  <a:schemeClr val="bg1"/>
                </a:solidFill>
                <a:effectLst>
                  <a:outerShdw blurRad="50800" dist="38100" dir="2700000" algn="tl" rotWithShape="0">
                    <a:prstClr val="black">
                      <a:alpha val="40000"/>
                    </a:prstClr>
                  </a:outerShdw>
                </a:effectLst>
                <a:latin typeface="Intel Clear Pro" charset="0"/>
                <a:ea typeface="Intel Clear Pro" charset="0"/>
                <a:cs typeface="Intel Clear Pro" charset="0"/>
              </a:defRPr>
            </a:lvl1pPr>
          </a:lstStyle>
          <a:p>
            <a:pPr lvl="0"/>
            <a:r>
              <a:rPr lang="en-US" dirty="0" smtClean="0"/>
              <a:t>SPEAKER NAME</a:t>
            </a:r>
          </a:p>
        </p:txBody>
      </p:sp>
      <p:sp>
        <p:nvSpPr>
          <p:cNvPr id="22" name="Text Placeholder 21"/>
          <p:cNvSpPr>
            <a:spLocks noGrp="1"/>
          </p:cNvSpPr>
          <p:nvPr>
            <p:ph type="body" sz="quarter" idx="13" hasCustomPrompt="1"/>
          </p:nvPr>
        </p:nvSpPr>
        <p:spPr>
          <a:xfrm>
            <a:off x="140496" y="4385478"/>
            <a:ext cx="6986352" cy="914400"/>
          </a:xfrm>
        </p:spPr>
        <p:txBody>
          <a:bodyPr/>
          <a:lstStyle>
            <a:lvl1pPr>
              <a:defRPr sz="3600" baseline="0">
                <a:solidFill>
                  <a:schemeClr val="bg1"/>
                </a:solidFill>
                <a:latin typeface="Intel Clear Pro" charset="0"/>
                <a:ea typeface="Intel Clear Pro" charset="0"/>
                <a:cs typeface="Intel Clear Pro" charset="0"/>
              </a:defRPr>
            </a:lvl1pPr>
          </a:lstStyle>
          <a:p>
            <a:pPr lvl="0"/>
            <a:r>
              <a:rPr lang="en-US" dirty="0" smtClean="0"/>
              <a:t>SPEAKER TITLE</a:t>
            </a:r>
            <a:endParaRPr lang="en-US" dirty="0"/>
          </a:p>
        </p:txBody>
      </p:sp>
      <p:sp>
        <p:nvSpPr>
          <p:cNvPr id="6" name="TextBox 5"/>
          <p:cNvSpPr txBox="1"/>
          <p:nvPr userDrawn="1"/>
        </p:nvSpPr>
        <p:spPr>
          <a:xfrm>
            <a:off x="660152" y="4092938"/>
            <a:ext cx="914400" cy="914400"/>
          </a:xfrm>
          <a:prstGeom prst="rect">
            <a:avLst/>
          </a:prstGeom>
          <a:noFill/>
        </p:spPr>
        <p:txBody>
          <a:bodyPr vert="horz" wrap="none" lIns="0" tIns="0" rIns="0" bIns="0" rtlCol="0">
            <a:noAutofit/>
          </a:bodyPr>
          <a:lstStyle/>
          <a:p>
            <a:endParaRPr lang="en-US" sz="1100" dirty="0" smtClean="0">
              <a:solidFill>
                <a:srgbClr val="003C71"/>
              </a:solidFill>
            </a:endParaRPr>
          </a:p>
        </p:txBody>
      </p:sp>
    </p:spTree>
    <p:extLst>
      <p:ext uri="{BB962C8B-B14F-4D97-AF65-F5344CB8AC3E}">
        <p14:creationId xmlns:p14="http://schemas.microsoft.com/office/powerpoint/2010/main" val="4227464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157411" y="543423"/>
            <a:ext cx="8833353" cy="1002290"/>
          </a:xfrm>
        </p:spPr>
        <p:txBody>
          <a:bodyPr lIns="0" rIns="0" anchor="b" anchorCtr="0">
            <a:noAutofit/>
          </a:bodyPr>
          <a:lstStyle>
            <a:lvl1pPr algn="ctr">
              <a:lnSpc>
                <a:spcPts val="5500"/>
              </a:lnSpc>
              <a:spcBef>
                <a:spcPts val="2400"/>
              </a:spcBef>
              <a:defRPr sz="7200" b="0" spc="100" baseline="0">
                <a:solidFill>
                  <a:schemeClr val="bg1"/>
                </a:solidFill>
                <a:effectLst>
                  <a:glow rad="101600">
                    <a:schemeClr val="bg1">
                      <a:alpha val="46000"/>
                    </a:schemeClr>
                  </a:glow>
                </a:effectLst>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smtClean="0"/>
              <a:t>PRESENTATION TITLE</a:t>
            </a:r>
            <a:endParaRPr lang="en-US" dirty="0"/>
          </a:p>
        </p:txBody>
      </p:sp>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972" y="4418368"/>
            <a:ext cx="1608511" cy="478264"/>
          </a:xfrm>
          <a:prstGeom prst="rect">
            <a:avLst/>
          </a:prstGeom>
        </p:spPr>
      </p:pic>
      <p:sp>
        <p:nvSpPr>
          <p:cNvPr id="7" name="Title 1"/>
          <p:cNvSpPr txBox="1">
            <a:spLocks/>
          </p:cNvSpPr>
          <p:nvPr/>
        </p:nvSpPr>
        <p:spPr>
          <a:xfrm>
            <a:off x="2617076" y="1625957"/>
            <a:ext cx="3575619" cy="625359"/>
          </a:xfrm>
          <a:prstGeom prst="rect">
            <a:avLst/>
          </a:prstGeom>
        </p:spPr>
        <p:txBody>
          <a:bodyPr vert="horz" lIns="0" tIns="0" rIns="0" bIns="0" rtlCol="0" anchor="b" anchorCtr="0">
            <a:noAutofit/>
          </a:bodyPr>
          <a:lstStyle>
            <a:lvl1pPr algn="ctr" defTabSz="457200" rtl="0" eaLnBrk="1" latinLnBrk="0" hangingPunct="1">
              <a:lnSpc>
                <a:spcPts val="5500"/>
              </a:lnSpc>
              <a:spcBef>
                <a:spcPts val="2400"/>
              </a:spcBef>
              <a:buNone/>
              <a:defRPr sz="5000" b="0" i="0" kern="120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endParaRPr lang="en-US" dirty="0">
              <a:solidFill>
                <a:srgbClr val="CDF4DF"/>
              </a:solidFill>
            </a:endParaRPr>
          </a:p>
        </p:txBody>
      </p:sp>
      <p:sp>
        <p:nvSpPr>
          <p:cNvPr id="11" name="Textplatzhalter 10"/>
          <p:cNvSpPr>
            <a:spLocks noGrp="1"/>
          </p:cNvSpPr>
          <p:nvPr>
            <p:ph type="body" sz="quarter" idx="10" hasCustomPrompt="1"/>
          </p:nvPr>
        </p:nvSpPr>
        <p:spPr>
          <a:xfrm>
            <a:off x="2862629" y="1432043"/>
            <a:ext cx="3084512" cy="705604"/>
          </a:xfrm>
        </p:spPr>
        <p:txBody>
          <a:bodyPr/>
          <a:lstStyle>
            <a:lvl1pPr algn="ctr">
              <a:defRPr sz="4400">
                <a:solidFill>
                  <a:srgbClr val="CDF4DF"/>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smtClean="0"/>
              <a:t>SUBTITLE</a:t>
            </a:r>
            <a:endParaRPr lang="de-DE" dirty="0"/>
          </a:p>
        </p:txBody>
      </p:sp>
      <p:sp>
        <p:nvSpPr>
          <p:cNvPr id="14" name="Textplatzhalter 13"/>
          <p:cNvSpPr>
            <a:spLocks noGrp="1"/>
          </p:cNvSpPr>
          <p:nvPr>
            <p:ph type="body" sz="quarter" idx="11" hasCustomPrompt="1"/>
          </p:nvPr>
        </p:nvSpPr>
        <p:spPr>
          <a:xfrm>
            <a:off x="5947141" y="3802679"/>
            <a:ext cx="2932112" cy="615689"/>
          </a:xfrm>
        </p:spPr>
        <p:txBody>
          <a:bodyPr/>
          <a:lstStyle>
            <a:lvl1pPr>
              <a:spcBef>
                <a:spcPts val="0"/>
              </a:spcBef>
              <a:defRPr sz="360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a:t>Speaker </a:t>
            </a:r>
            <a:r>
              <a:rPr lang="de-DE" dirty="0" err="1"/>
              <a:t>name</a:t>
            </a:r>
            <a:endParaRPr lang="de-DE" dirty="0"/>
          </a:p>
          <a:p>
            <a:pPr lvl="0"/>
            <a:endParaRPr lang="de-DE" dirty="0"/>
          </a:p>
        </p:txBody>
      </p:sp>
      <p:sp>
        <p:nvSpPr>
          <p:cNvPr id="8" name="Textplatzhalter 13"/>
          <p:cNvSpPr>
            <a:spLocks noGrp="1"/>
          </p:cNvSpPr>
          <p:nvPr>
            <p:ph type="body" sz="quarter" idx="12" hasCustomPrompt="1"/>
          </p:nvPr>
        </p:nvSpPr>
        <p:spPr>
          <a:xfrm>
            <a:off x="5947141" y="4280943"/>
            <a:ext cx="2932112" cy="615689"/>
          </a:xfrm>
        </p:spPr>
        <p:txBody>
          <a:bodyPr/>
          <a:lstStyle>
            <a:lvl1pPr>
              <a:spcBef>
                <a:spcPts val="0"/>
              </a:spcBef>
              <a:defRPr sz="280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a:t>Speaker </a:t>
            </a:r>
            <a:r>
              <a:rPr lang="de-DE" dirty="0" smtClean="0"/>
              <a:t>TITLE</a:t>
            </a:r>
            <a:endParaRPr lang="de-DE" dirty="0"/>
          </a:p>
          <a:p>
            <a:pPr lvl="0"/>
            <a:endParaRPr lang="de-DE" dirty="0"/>
          </a:p>
        </p:txBody>
      </p:sp>
      <p:pic>
        <p:nvPicPr>
          <p:cNvPr id="9" name="Grafik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972" y="4418368"/>
            <a:ext cx="1608511" cy="478264"/>
          </a:xfrm>
          <a:prstGeom prst="rect">
            <a:avLst/>
          </a:prstGeom>
        </p:spPr>
      </p:pic>
      <p:sp>
        <p:nvSpPr>
          <p:cNvPr id="10" name="Title 1"/>
          <p:cNvSpPr txBox="1">
            <a:spLocks/>
          </p:cNvSpPr>
          <p:nvPr userDrawn="1"/>
        </p:nvSpPr>
        <p:spPr>
          <a:xfrm>
            <a:off x="2617076" y="1625957"/>
            <a:ext cx="3575619" cy="625359"/>
          </a:xfrm>
          <a:prstGeom prst="rect">
            <a:avLst/>
          </a:prstGeom>
        </p:spPr>
        <p:txBody>
          <a:bodyPr vert="horz" lIns="0" tIns="0" rIns="0" bIns="0" rtlCol="0" anchor="b" anchorCtr="0">
            <a:noAutofit/>
          </a:bodyPr>
          <a:lstStyle>
            <a:lvl1pPr algn="ctr" defTabSz="457200" rtl="0" eaLnBrk="1" latinLnBrk="0" hangingPunct="1">
              <a:lnSpc>
                <a:spcPts val="5500"/>
              </a:lnSpc>
              <a:spcBef>
                <a:spcPts val="2400"/>
              </a:spcBef>
              <a:buNone/>
              <a:defRPr sz="5000" b="0" i="0" kern="120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endParaRPr lang="en-US" dirty="0">
              <a:solidFill>
                <a:srgbClr val="CDF4DF"/>
              </a:solidFill>
            </a:endParaRPr>
          </a:p>
        </p:txBody>
      </p:sp>
    </p:spTree>
    <p:extLst>
      <p:ext uri="{BB962C8B-B14F-4D97-AF65-F5344CB8AC3E}">
        <p14:creationId xmlns:p14="http://schemas.microsoft.com/office/powerpoint/2010/main" val="41666754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7"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344C5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
        <p:nvSpPr>
          <p:cNvPr id="12" name="Title 1"/>
          <p:cNvSpPr>
            <a:spLocks noGrp="1"/>
          </p:cNvSpPr>
          <p:nvPr>
            <p:ph type="ctrTitle" hasCustomPrompt="1"/>
          </p:nvPr>
        </p:nvSpPr>
        <p:spPr>
          <a:xfrm>
            <a:off x="438337" y="2529392"/>
            <a:ext cx="8212886" cy="1002290"/>
          </a:xfrm>
        </p:spPr>
        <p:txBody>
          <a:bodyPr lIns="0" rIns="0" anchor="b" anchorCtr="0">
            <a:noAutofit/>
          </a:bodyPr>
          <a:lstStyle>
            <a:lvl1pPr>
              <a:lnSpc>
                <a:spcPts val="5500"/>
              </a:lnSpc>
              <a:spcBef>
                <a:spcPts val="2400"/>
              </a:spcBef>
              <a:defRPr sz="5000" b="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50pt Intel Clear pro</a:t>
            </a:r>
            <a:br>
              <a:rPr lang="en-US" dirty="0"/>
            </a:br>
            <a:r>
              <a:rPr lang="en-US" dirty="0"/>
              <a:t>with Image</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8337" y="616996"/>
            <a:ext cx="2082800" cy="647700"/>
          </a:xfrm>
          <a:prstGeom prst="rect">
            <a:avLst/>
          </a:prstGeom>
        </p:spPr>
      </p:pic>
      <p:sp>
        <p:nvSpPr>
          <p:cNvPr id="6"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8337" y="616996"/>
            <a:ext cx="2082800" cy="647700"/>
          </a:xfrm>
          <a:prstGeom prst="rect">
            <a:avLst/>
          </a:prstGeom>
        </p:spPr>
      </p:pic>
    </p:spTree>
    <p:extLst>
      <p:ext uri="{BB962C8B-B14F-4D97-AF65-F5344CB8AC3E}">
        <p14:creationId xmlns:p14="http://schemas.microsoft.com/office/powerpoint/2010/main" val="31567067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Bulleted Text">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47186" y="4796471"/>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84AEB0"/>
                </a:solidFill>
              </a:defRPr>
            </a:lvl1pPr>
            <a:lvl2pPr>
              <a:defRPr sz="1800">
                <a:solidFill>
                  <a:srgbClr val="84AEB0"/>
                </a:solidFill>
              </a:defRPr>
            </a:lvl2pPr>
            <a:lvl3pPr>
              <a:defRPr sz="1800">
                <a:solidFill>
                  <a:srgbClr val="84AEB0"/>
                </a:solidFill>
              </a:defRPr>
            </a:lvl3pPr>
            <a:lvl4pPr>
              <a:defRPr sz="1600">
                <a:solidFill>
                  <a:srgbClr val="84AEB0"/>
                </a:solidFill>
              </a:defRPr>
            </a:lvl4pPr>
            <a:lvl5pPr>
              <a:defRPr>
                <a:solidFill>
                  <a:srgbClr val="84AEB0"/>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1811857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9" name="Picture Placeholder 8"/>
          <p:cNvSpPr>
            <a:spLocks noGrp="1"/>
          </p:cNvSpPr>
          <p:nvPr>
            <p:ph type="pic" sz="quarter" idx="13" hasCustomPrompt="1"/>
          </p:nvPr>
        </p:nvSpPr>
        <p:spPr>
          <a:xfrm>
            <a:off x="5398113" y="1372766"/>
            <a:ext cx="2923015" cy="1436852"/>
          </a:xfrm>
          <a:solidFill>
            <a:schemeClr val="bg2">
              <a:lumMod val="60000"/>
              <a:lumOff val="40000"/>
            </a:schemeClr>
          </a:solidFill>
        </p:spPr>
        <p:txBody>
          <a:bodyPr/>
          <a:lstStyle>
            <a:lvl1pPr>
              <a:defRPr sz="1800">
                <a:latin typeface="Intel Clear"/>
              </a:defRPr>
            </a:lvl1pPr>
          </a:lstStyle>
          <a:p>
            <a:r>
              <a:rPr lang="en-US" sz="1100" dirty="0">
                <a:latin typeface="Arial"/>
              </a:rPr>
              <a:t>Picture</a:t>
            </a:r>
          </a:p>
        </p:txBody>
      </p:sp>
      <p:sp>
        <p:nvSpPr>
          <p:cNvPr id="10" name="Picture Placeholder 8"/>
          <p:cNvSpPr>
            <a:spLocks noGrp="1"/>
          </p:cNvSpPr>
          <p:nvPr>
            <p:ph type="pic" sz="quarter" idx="14" hasCustomPrompt="1"/>
          </p:nvPr>
        </p:nvSpPr>
        <p:spPr>
          <a:xfrm>
            <a:off x="5398113" y="3004856"/>
            <a:ext cx="2923015" cy="1436852"/>
          </a:xfrm>
          <a:solidFill>
            <a:schemeClr val="bg2">
              <a:lumMod val="60000"/>
              <a:lumOff val="40000"/>
            </a:schemeClr>
          </a:solidFill>
        </p:spPr>
        <p:txBody>
          <a:bodyPr/>
          <a:lstStyle>
            <a:lvl1pPr>
              <a:defRPr sz="1800">
                <a:latin typeface="Intel Clear"/>
              </a:defRPr>
            </a:lvl1pPr>
          </a:lstStyle>
          <a:p>
            <a:r>
              <a:rPr lang="en-US" sz="1100" dirty="0">
                <a:latin typeface="Arial"/>
              </a:rPr>
              <a:t>Picture</a:t>
            </a:r>
          </a:p>
        </p:txBody>
      </p:sp>
      <p:sp>
        <p:nvSpPr>
          <p:cNvPr id="11"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35395321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solidFill>
                  <a:srgbClr val="84AEB0"/>
                </a:solidFill>
              </a:defRPr>
            </a:lvl1pPr>
            <a:lvl2pPr>
              <a:defRPr lang="en-US" dirty="0" smtClean="0">
                <a:solidFill>
                  <a:srgbClr val="84AEB0"/>
                </a:solidFill>
              </a:defRPr>
            </a:lvl2pPr>
            <a:lvl3pPr>
              <a:defRPr lang="en-US" sz="1400" dirty="0" smtClean="0">
                <a:solidFill>
                  <a:srgbClr val="84AEB0"/>
                </a:solidFill>
              </a:defRPr>
            </a:lvl3pPr>
            <a:lvl4pPr>
              <a:defRPr lang="en-US" sz="1200" dirty="0" smtClean="0">
                <a:solidFill>
                  <a:srgbClr val="84AEB0"/>
                </a:solidFill>
              </a:defRPr>
            </a:lvl4pPr>
            <a:lvl5pPr>
              <a:defRPr lang="en-US" sz="1200" dirty="0">
                <a:solidFill>
                  <a:srgbClr val="84AEB0"/>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6"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Intel Confidential</a:t>
            </a:r>
            <a:endParaRPr lang="en-US" dirty="0"/>
          </a:p>
        </p:txBody>
      </p:sp>
    </p:spTree>
    <p:extLst>
      <p:ext uri="{BB962C8B-B14F-4D97-AF65-F5344CB8AC3E}">
        <p14:creationId xmlns:p14="http://schemas.microsoft.com/office/powerpoint/2010/main" val="39563784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93720" y="1636516"/>
            <a:ext cx="3069336" cy="20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965400"/>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2"/>
                </a:solidFill>
                <a:latin typeface="+mn-lt"/>
                <a:cs typeface="Intel Clear"/>
              </a:defRPr>
            </a:lvl1pPr>
            <a:lvl2pPr marL="417513" indent="-225425">
              <a:buFont typeface="Arial"/>
              <a:buChar char="–"/>
              <a:defRPr sz="1200" baseline="0">
                <a:latin typeface="+mn-lt"/>
                <a:cs typeface="Intel Clear" panose="020B0604020203020204" pitchFamily="34" charset="0"/>
              </a:defRPr>
            </a:lvl2pPr>
            <a:lvl3pPr marL="685800" indent="-228600">
              <a:buFont typeface="Arial"/>
              <a:buChar char="–"/>
              <a:defRPr sz="1200">
                <a:latin typeface="+mn-lt"/>
              </a:defRPr>
            </a:lvl3pPr>
            <a:lvl4pPr marL="969963" indent="-228600">
              <a:buFont typeface="Arial"/>
              <a:buChar char="–"/>
              <a:defRPr sz="1100">
                <a:latin typeface="+mn-lt"/>
              </a:defRPr>
            </a:lvl4pPr>
            <a:lvl5pPr marL="1319213" indent="-228600">
              <a:buFont typeface="Arial"/>
              <a:buChar char="–"/>
              <a:defRPr sz="1050">
                <a:latin typeface="+mn-lt"/>
              </a:defRPr>
            </a:lvl5pPr>
          </a:lstStyle>
          <a:p>
            <a:pPr lvl="0"/>
            <a:r>
              <a:rPr lang="en-US" dirty="0"/>
              <a:t>“36pt Intel Clear Bold Text”</a:t>
            </a:r>
          </a:p>
          <a:p>
            <a:pPr lvl="1"/>
            <a:r>
              <a:rPr lang="en-US" dirty="0"/>
              <a:t>12pt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330637045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230493909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8"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
        <p:nvSpPr>
          <p:cNvPr id="11" name="TextBox 10"/>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Tree>
    <p:extLst>
      <p:ext uri="{BB962C8B-B14F-4D97-AF65-F5344CB8AC3E}">
        <p14:creationId xmlns:p14="http://schemas.microsoft.com/office/powerpoint/2010/main" val="106043627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a:defRPr sz="3200" b="0" i="0" baseline="0">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7"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58003070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chemeClr val="accent2"/>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hasCustomPrompt="1"/>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rgbClr val="84AEAD"/>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dirty="0"/>
              <a:t>40pt Intel Clear</a:t>
            </a:r>
            <a:br>
              <a:rPr lang="en-US" spc="0" dirty="0"/>
            </a:br>
            <a:r>
              <a:rPr lang="en-US" spc="0" dirty="0"/>
              <a:t>White Section Break</a:t>
            </a:r>
          </a:p>
        </p:txBody>
      </p:sp>
      <p:sp>
        <p:nvSpPr>
          <p:cNvPr id="8"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299397353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ue Section Break">
    <p:bg>
      <p:bgRef idx="1002">
        <a:schemeClr val="bg2"/>
      </p:bgRef>
    </p:bg>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rgbClr val="344C5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smtClean="0"/>
              <a:t>Click to edit Master title style</a:t>
            </a:r>
            <a:endParaRPr lang="en-US" spc="0" dirty="0"/>
          </a:p>
        </p:txBody>
      </p:sp>
    </p:spTree>
    <p:extLst>
      <p:ext uri="{BB962C8B-B14F-4D97-AF65-F5344CB8AC3E}">
        <p14:creationId xmlns:p14="http://schemas.microsoft.com/office/powerpoint/2010/main" val="41818469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2_Blue Section Break">
    <p:bg>
      <p:bgRef idx="1002">
        <a:schemeClr val="bg2"/>
      </p:bgRef>
    </p:bg>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chemeClr val="tx1"/>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a:lnSpc>
                <a:spcPct val="100000"/>
              </a:lnSpc>
              <a:spcBef>
                <a:spcPts val="0"/>
              </a:spcBef>
              <a:spcAft>
                <a:spcPts val="600"/>
              </a:spcAft>
            </a:pPr>
            <a:r>
              <a:rPr lang="en-US" spc="0" smtClean="0"/>
              <a:t>Click to edit Master title style</a:t>
            </a:r>
            <a:endParaRPr lang="en-US" spc="0" dirty="0"/>
          </a:p>
        </p:txBody>
      </p:sp>
    </p:spTree>
    <p:extLst>
      <p:ext uri="{BB962C8B-B14F-4D97-AF65-F5344CB8AC3E}">
        <p14:creationId xmlns:p14="http://schemas.microsoft.com/office/powerpoint/2010/main" val="14569005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TITLE</a:t>
            </a:r>
            <a:endParaRPr lang="de-DE" dirty="0"/>
          </a:p>
        </p:txBody>
      </p:sp>
      <p:sp>
        <p:nvSpPr>
          <p:cNvPr id="3" name="Foliennummernplatzhalter 2"/>
          <p:cNvSpPr>
            <a:spLocks noGrp="1"/>
          </p:cNvSpPr>
          <p:nvPr>
            <p:ph type="sldNum" sz="quarter" idx="10"/>
          </p:nvPr>
        </p:nvSpPr>
        <p:spPr/>
        <p:txBody>
          <a:bodyPr/>
          <a:lstStyle/>
          <a:p>
            <a:fld id="{EE2556C5-CE8C-6547-B838-EA80C61A4AF7}" type="slidenum">
              <a:rPr lang="en-US" smtClean="0"/>
              <a:pPr/>
              <a:t>‹#›</a:t>
            </a:fld>
            <a:endParaRPr lang="en-US" dirty="0"/>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388298657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Title 1"/>
          <p:cNvSpPr>
            <a:spLocks noGrp="1"/>
          </p:cNvSpPr>
          <p:nvPr>
            <p:ph type="title"/>
          </p:nvPr>
        </p:nvSpPr>
        <p:spPr>
          <a:xfrm>
            <a:off x="455613" y="1101794"/>
            <a:ext cx="7772400" cy="1021556"/>
          </a:xfrm>
        </p:spPr>
        <p:txBody>
          <a:bodyPr anchor="b" anchorCtr="0">
            <a:noAutofit/>
          </a:bodyPr>
          <a:lstStyle>
            <a:lvl1pPr algn="l">
              <a:lnSpc>
                <a:spcPct val="80000"/>
              </a:lnSpc>
              <a:defRPr sz="4000" b="0" cap="none" spc="0" baseline="0">
                <a:solidFill>
                  <a:srgbClr val="84AEA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smtClean="0"/>
              <a:t>Click to edit Master title style</a:t>
            </a:r>
            <a:endParaRPr lang="en-US" dirty="0"/>
          </a:p>
        </p:txBody>
      </p:sp>
      <p:sp>
        <p:nvSpPr>
          <p:cNvPr id="7"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362910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
        <p:nvSpPr>
          <p:cNvPr id="7"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rgbClr val="344C5E"/>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10" name="Title 1"/>
          <p:cNvSpPr>
            <a:spLocks noGrp="1"/>
          </p:cNvSpPr>
          <p:nvPr>
            <p:ph type="title" hasCustomPrompt="1"/>
          </p:nvPr>
        </p:nvSpPr>
        <p:spPr>
          <a:xfrm>
            <a:off x="447146" y="2220744"/>
            <a:ext cx="8696854" cy="1021556"/>
          </a:xfrm>
        </p:spPr>
        <p:txBody>
          <a:bodyPr anchor="b" anchorCtr="0">
            <a:noAutofit/>
          </a:bodyPr>
          <a:lstStyle>
            <a:lvl1pPr algn="l">
              <a:lnSpc>
                <a:spcPts val="5500"/>
              </a:lnSpc>
              <a:spcBef>
                <a:spcPts val="2400"/>
              </a:spcBef>
              <a:defRPr sz="4000" b="0" cap="none" spc="0" baseline="0">
                <a:solidFill>
                  <a:schemeClr val="bg1"/>
                </a:solidFill>
                <a:latin typeface="Intel Clear"/>
                <a:cs typeface="Intel Clear"/>
              </a:defRPr>
            </a:lvl1pPr>
          </a:lstStyle>
          <a:p>
            <a:r>
              <a:rPr lang="en-US" dirty="0"/>
              <a:t>40pt Intel Clear Blue Section Break</a:t>
            </a:r>
          </a:p>
        </p:txBody>
      </p:sp>
    </p:spTree>
    <p:extLst>
      <p:ext uri="{BB962C8B-B14F-4D97-AF65-F5344CB8AC3E}">
        <p14:creationId xmlns:p14="http://schemas.microsoft.com/office/powerpoint/2010/main" val="3158720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0152" y="4092938"/>
            <a:ext cx="914400" cy="914400"/>
          </a:xfrm>
          <a:prstGeom prst="rect">
            <a:avLst/>
          </a:prstGeom>
          <a:noFill/>
        </p:spPr>
        <p:txBody>
          <a:bodyPr vert="horz" wrap="none" lIns="0" tIns="0" rIns="0" bIns="0" rtlCol="0">
            <a:noAutofit/>
          </a:bodyPr>
          <a:lstStyle/>
          <a:p>
            <a:endParaRPr lang="en-US" sz="1100" dirty="0" smtClean="0">
              <a:solidFill>
                <a:srgbClr val="003C71"/>
              </a:solidFill>
            </a:endParaRPr>
          </a:p>
        </p:txBody>
      </p:sp>
      <p:sp>
        <p:nvSpPr>
          <p:cNvPr id="2" name="Title 1"/>
          <p:cNvSpPr>
            <a:spLocks noGrp="1"/>
          </p:cNvSpPr>
          <p:nvPr>
            <p:ph type="title" hasCustomPrompt="1"/>
          </p:nvPr>
        </p:nvSpPr>
        <p:spPr>
          <a:xfrm>
            <a:off x="4589805" y="1770294"/>
            <a:ext cx="4395168" cy="868680"/>
          </a:xfrm>
          <a:effectLst>
            <a:glow>
              <a:schemeClr val="accent6"/>
            </a:glow>
          </a:effectLst>
        </p:spPr>
        <p:txBody>
          <a:bodyPr/>
          <a:lstStyle>
            <a:lvl1pPr>
              <a:defRPr sz="6600" baseline="0">
                <a:effectLst>
                  <a:glow rad="127000">
                    <a:schemeClr val="bg1">
                      <a:alpha val="47000"/>
                    </a:schemeClr>
                  </a:glow>
                </a:effectLst>
              </a:defRPr>
            </a:lvl1pPr>
          </a:lstStyle>
          <a:p>
            <a:r>
              <a:rPr lang="en-US" dirty="0" smtClean="0"/>
              <a:t>PRESENTATION TITLE</a:t>
            </a:r>
            <a:endParaRPr lang="en-US" dirty="0"/>
          </a:p>
        </p:txBody>
      </p:sp>
      <p:sp>
        <p:nvSpPr>
          <p:cNvPr id="20" name="Text Placeholder 19"/>
          <p:cNvSpPr>
            <a:spLocks noGrp="1"/>
          </p:cNvSpPr>
          <p:nvPr>
            <p:ph type="body" sz="quarter" idx="12" hasCustomPrompt="1"/>
          </p:nvPr>
        </p:nvSpPr>
        <p:spPr>
          <a:xfrm>
            <a:off x="140496" y="3831045"/>
            <a:ext cx="7058991" cy="846973"/>
          </a:xfrm>
        </p:spPr>
        <p:txBody>
          <a:bodyPr/>
          <a:lstStyle>
            <a:lvl1pPr>
              <a:defRPr sz="4000" baseline="0">
                <a:solidFill>
                  <a:schemeClr val="bg1"/>
                </a:solidFill>
                <a:effectLst>
                  <a:outerShdw blurRad="50800" dist="38100" dir="2700000" algn="tl" rotWithShape="0">
                    <a:prstClr val="black">
                      <a:alpha val="40000"/>
                    </a:prstClr>
                  </a:outerShdw>
                </a:effectLst>
                <a:latin typeface="Intel Clear Pro" charset="0"/>
                <a:ea typeface="Intel Clear Pro" charset="0"/>
                <a:cs typeface="Intel Clear Pro" charset="0"/>
              </a:defRPr>
            </a:lvl1pPr>
          </a:lstStyle>
          <a:p>
            <a:pPr lvl="0"/>
            <a:r>
              <a:rPr lang="en-US" dirty="0" smtClean="0"/>
              <a:t>SPEAKER NAME</a:t>
            </a:r>
          </a:p>
        </p:txBody>
      </p:sp>
      <p:sp>
        <p:nvSpPr>
          <p:cNvPr id="22" name="Text Placeholder 21"/>
          <p:cNvSpPr>
            <a:spLocks noGrp="1"/>
          </p:cNvSpPr>
          <p:nvPr>
            <p:ph type="body" sz="quarter" idx="13" hasCustomPrompt="1"/>
          </p:nvPr>
        </p:nvSpPr>
        <p:spPr>
          <a:xfrm>
            <a:off x="140496" y="4385478"/>
            <a:ext cx="6986352" cy="914400"/>
          </a:xfrm>
        </p:spPr>
        <p:txBody>
          <a:bodyPr/>
          <a:lstStyle>
            <a:lvl1pPr>
              <a:defRPr sz="3600" baseline="0">
                <a:solidFill>
                  <a:schemeClr val="bg1"/>
                </a:solidFill>
                <a:latin typeface="Intel Clear Pro" charset="0"/>
                <a:ea typeface="Intel Clear Pro" charset="0"/>
                <a:cs typeface="Intel Clear Pro" charset="0"/>
              </a:defRPr>
            </a:lvl1pPr>
          </a:lstStyle>
          <a:p>
            <a:pPr lvl="0"/>
            <a:r>
              <a:rPr lang="en-US" dirty="0" smtClean="0"/>
              <a:t>SPEAKER TITLE</a:t>
            </a:r>
            <a:endParaRPr lang="en-US" dirty="0"/>
          </a:p>
        </p:txBody>
      </p:sp>
      <p:sp>
        <p:nvSpPr>
          <p:cNvPr id="6" name="TextBox 5"/>
          <p:cNvSpPr txBox="1"/>
          <p:nvPr userDrawn="1"/>
        </p:nvSpPr>
        <p:spPr>
          <a:xfrm>
            <a:off x="660152" y="4092938"/>
            <a:ext cx="914400" cy="914400"/>
          </a:xfrm>
          <a:prstGeom prst="rect">
            <a:avLst/>
          </a:prstGeom>
          <a:noFill/>
        </p:spPr>
        <p:txBody>
          <a:bodyPr vert="horz" wrap="none" lIns="0" tIns="0" rIns="0" bIns="0" rtlCol="0">
            <a:noAutofit/>
          </a:bodyPr>
          <a:lstStyle/>
          <a:p>
            <a:endParaRPr lang="en-US" sz="1100" dirty="0" smtClean="0">
              <a:solidFill>
                <a:srgbClr val="003C71"/>
              </a:solidFill>
            </a:endParaRPr>
          </a:p>
        </p:txBody>
      </p:sp>
    </p:spTree>
    <p:extLst>
      <p:ext uri="{BB962C8B-B14F-4D97-AF65-F5344CB8AC3E}">
        <p14:creationId xmlns:p14="http://schemas.microsoft.com/office/powerpoint/2010/main" val="927461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84AEAD"/>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32pt Intel Clear pro</a:t>
            </a:r>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75919126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
        <p:nvSpPr>
          <p:cNvPr id="3"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70549428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32pt Intel Clear pro</a:t>
            </a:r>
            <a:endParaRPr lang="de-DE" dirty="0"/>
          </a:p>
        </p:txBody>
      </p:sp>
      <p:sp>
        <p:nvSpPr>
          <p:cNvPr id="3" name="Foliennummernplatzhalter 2"/>
          <p:cNvSpPr>
            <a:spLocks noGrp="1"/>
          </p:cNvSpPr>
          <p:nvPr>
            <p:ph type="sldNum" sz="quarter" idx="10"/>
          </p:nvPr>
        </p:nvSpPr>
        <p:spPr/>
        <p:txBody>
          <a:bodyPr/>
          <a:lstStyle/>
          <a:p>
            <a:fld id="{EE2556C5-CE8C-6547-B838-EA80C61A4AF7}" type="slidenum">
              <a:rPr lang="en-US" smtClean="0"/>
              <a:pPr/>
              <a:t>‹#›</a:t>
            </a:fld>
            <a:endParaRPr lang="en-US" dirty="0"/>
          </a:p>
        </p:txBody>
      </p:sp>
      <p:sp>
        <p:nvSpPr>
          <p:cNvPr id="4"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spTree>
    <p:extLst>
      <p:ext uri="{BB962C8B-B14F-4D97-AF65-F5344CB8AC3E}">
        <p14:creationId xmlns:p14="http://schemas.microsoft.com/office/powerpoint/2010/main" val="417374853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Ref idx="1002">
        <a:schemeClr val="bg2"/>
      </p:bgRef>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59103" y="1835080"/>
            <a:ext cx="4155143" cy="1235463"/>
          </a:xfrm>
          <a:prstGeom prst="rect">
            <a:avLst/>
          </a:prstGeom>
        </p:spPr>
      </p:pic>
      <p:pic>
        <p:nvPicPr>
          <p:cNvPr id="3" name="Grafik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59103" y="1835080"/>
            <a:ext cx="4155143" cy="1235463"/>
          </a:xfrm>
          <a:prstGeom prst="rect">
            <a:avLst/>
          </a:prstGeom>
        </p:spPr>
      </p:pic>
    </p:spTree>
    <p:extLst>
      <p:ext uri="{BB962C8B-B14F-4D97-AF65-F5344CB8AC3E}">
        <p14:creationId xmlns:p14="http://schemas.microsoft.com/office/powerpoint/2010/main" val="3594852989"/>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7770606-C5CC-3F4F-8570-36B803B1A46D}" type="datetime1">
              <a:rPr lang="en-US" smtClean="0"/>
              <a:t>3/7/2018</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797847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93720" y="1636516"/>
            <a:ext cx="3069336" cy="20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288919"/>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auto">
          <a:xfrm>
            <a:off x="0" y="1"/>
            <a:ext cx="9144000" cy="5143500"/>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p:nvSpPr>
        <p:spPr bwMode="auto">
          <a:xfrm>
            <a:off x="0" y="3629999"/>
            <a:ext cx="9144000" cy="1105675"/>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4241311033"/>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951594"/>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auto">
          <a:xfrm>
            <a:off x="0" y="67733"/>
            <a:ext cx="9144000" cy="5075767"/>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pic>
        <p:nvPicPr>
          <p:cNvPr id="4"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99" y="491236"/>
            <a:ext cx="1210734" cy="79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1973951542"/>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480811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157411" y="543423"/>
            <a:ext cx="8833353" cy="1002290"/>
          </a:xfrm>
        </p:spPr>
        <p:txBody>
          <a:bodyPr lIns="0" rIns="0" anchor="b" anchorCtr="0">
            <a:noAutofit/>
          </a:bodyPr>
          <a:lstStyle>
            <a:lvl1pPr algn="ctr">
              <a:lnSpc>
                <a:spcPts val="5500"/>
              </a:lnSpc>
              <a:spcBef>
                <a:spcPts val="2400"/>
              </a:spcBef>
              <a:defRPr sz="7200" b="0" spc="100" baseline="0">
                <a:solidFill>
                  <a:schemeClr val="bg1"/>
                </a:solidFill>
                <a:effectLst>
                  <a:glow rad="101600">
                    <a:schemeClr val="bg1">
                      <a:alpha val="46000"/>
                    </a:schemeClr>
                  </a:glow>
                </a:effectLst>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smtClean="0"/>
              <a:t>PRESENTATION TITLE</a:t>
            </a:r>
            <a:endParaRPr lang="en-US" dirty="0"/>
          </a:p>
        </p:txBody>
      </p:sp>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972" y="4418368"/>
            <a:ext cx="1608511" cy="478264"/>
          </a:xfrm>
          <a:prstGeom prst="rect">
            <a:avLst/>
          </a:prstGeom>
        </p:spPr>
      </p:pic>
      <p:sp>
        <p:nvSpPr>
          <p:cNvPr id="7" name="Title 1"/>
          <p:cNvSpPr txBox="1">
            <a:spLocks/>
          </p:cNvSpPr>
          <p:nvPr/>
        </p:nvSpPr>
        <p:spPr>
          <a:xfrm>
            <a:off x="2617076" y="1625957"/>
            <a:ext cx="3575619" cy="625359"/>
          </a:xfrm>
          <a:prstGeom prst="rect">
            <a:avLst/>
          </a:prstGeom>
        </p:spPr>
        <p:txBody>
          <a:bodyPr vert="horz" lIns="0" tIns="0" rIns="0" bIns="0" rtlCol="0" anchor="b" anchorCtr="0">
            <a:noAutofit/>
          </a:bodyPr>
          <a:lstStyle>
            <a:lvl1pPr algn="ctr" defTabSz="457200" rtl="0" eaLnBrk="1" latinLnBrk="0" hangingPunct="1">
              <a:lnSpc>
                <a:spcPts val="5500"/>
              </a:lnSpc>
              <a:spcBef>
                <a:spcPts val="2400"/>
              </a:spcBef>
              <a:buNone/>
              <a:defRPr sz="5000" b="0" i="0" kern="120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endParaRPr lang="en-US" dirty="0">
              <a:solidFill>
                <a:srgbClr val="CDF4DF"/>
              </a:solidFill>
            </a:endParaRPr>
          </a:p>
        </p:txBody>
      </p:sp>
      <p:sp>
        <p:nvSpPr>
          <p:cNvPr id="11" name="Textplatzhalter 10"/>
          <p:cNvSpPr>
            <a:spLocks noGrp="1"/>
          </p:cNvSpPr>
          <p:nvPr>
            <p:ph type="body" sz="quarter" idx="10" hasCustomPrompt="1"/>
          </p:nvPr>
        </p:nvSpPr>
        <p:spPr>
          <a:xfrm>
            <a:off x="2862629" y="1432043"/>
            <a:ext cx="3084512" cy="705604"/>
          </a:xfrm>
        </p:spPr>
        <p:txBody>
          <a:bodyPr/>
          <a:lstStyle>
            <a:lvl1pPr algn="ctr">
              <a:defRPr sz="4400">
                <a:solidFill>
                  <a:srgbClr val="CDF4DF"/>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smtClean="0"/>
              <a:t>SUBTITLE</a:t>
            </a:r>
            <a:endParaRPr lang="de-DE" dirty="0"/>
          </a:p>
        </p:txBody>
      </p:sp>
      <p:sp>
        <p:nvSpPr>
          <p:cNvPr id="14" name="Textplatzhalter 13"/>
          <p:cNvSpPr>
            <a:spLocks noGrp="1"/>
          </p:cNvSpPr>
          <p:nvPr>
            <p:ph type="body" sz="quarter" idx="11" hasCustomPrompt="1"/>
          </p:nvPr>
        </p:nvSpPr>
        <p:spPr>
          <a:xfrm>
            <a:off x="5947141" y="3802679"/>
            <a:ext cx="2932112" cy="615689"/>
          </a:xfrm>
        </p:spPr>
        <p:txBody>
          <a:bodyPr/>
          <a:lstStyle>
            <a:lvl1pPr>
              <a:spcBef>
                <a:spcPts val="0"/>
              </a:spcBef>
              <a:defRPr sz="360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a:t>Speaker </a:t>
            </a:r>
            <a:r>
              <a:rPr lang="de-DE" dirty="0" err="1"/>
              <a:t>name</a:t>
            </a:r>
            <a:endParaRPr lang="de-DE" dirty="0"/>
          </a:p>
          <a:p>
            <a:pPr lvl="0"/>
            <a:endParaRPr lang="de-DE" dirty="0"/>
          </a:p>
        </p:txBody>
      </p:sp>
      <p:sp>
        <p:nvSpPr>
          <p:cNvPr id="8" name="Textplatzhalter 13"/>
          <p:cNvSpPr>
            <a:spLocks noGrp="1"/>
          </p:cNvSpPr>
          <p:nvPr>
            <p:ph type="body" sz="quarter" idx="12" hasCustomPrompt="1"/>
          </p:nvPr>
        </p:nvSpPr>
        <p:spPr>
          <a:xfrm>
            <a:off x="5947141" y="4280943"/>
            <a:ext cx="2932112" cy="615689"/>
          </a:xfrm>
        </p:spPr>
        <p:txBody>
          <a:bodyPr/>
          <a:lstStyle>
            <a:lvl1pPr>
              <a:spcBef>
                <a:spcPts val="0"/>
              </a:spcBef>
              <a:defRPr sz="280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de-DE" dirty="0"/>
              <a:t>Speaker </a:t>
            </a:r>
            <a:r>
              <a:rPr lang="de-DE" dirty="0" smtClean="0"/>
              <a:t>TITLE</a:t>
            </a:r>
            <a:endParaRPr lang="de-DE" dirty="0"/>
          </a:p>
          <a:p>
            <a:pPr lvl="0"/>
            <a:endParaRPr lang="de-DE" dirty="0"/>
          </a:p>
        </p:txBody>
      </p:sp>
      <p:pic>
        <p:nvPicPr>
          <p:cNvPr id="9" name="Grafik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972" y="4418368"/>
            <a:ext cx="1608511" cy="478264"/>
          </a:xfrm>
          <a:prstGeom prst="rect">
            <a:avLst/>
          </a:prstGeom>
        </p:spPr>
      </p:pic>
      <p:sp>
        <p:nvSpPr>
          <p:cNvPr id="10" name="Title 1"/>
          <p:cNvSpPr txBox="1">
            <a:spLocks/>
          </p:cNvSpPr>
          <p:nvPr userDrawn="1"/>
        </p:nvSpPr>
        <p:spPr>
          <a:xfrm>
            <a:off x="2617076" y="1625957"/>
            <a:ext cx="3575619" cy="625359"/>
          </a:xfrm>
          <a:prstGeom prst="rect">
            <a:avLst/>
          </a:prstGeom>
        </p:spPr>
        <p:txBody>
          <a:bodyPr vert="horz" lIns="0" tIns="0" rIns="0" bIns="0" rtlCol="0" anchor="b" anchorCtr="0">
            <a:noAutofit/>
          </a:bodyPr>
          <a:lstStyle>
            <a:lvl1pPr algn="ctr" defTabSz="457200" rtl="0" eaLnBrk="1" latinLnBrk="0" hangingPunct="1">
              <a:lnSpc>
                <a:spcPts val="5500"/>
              </a:lnSpc>
              <a:spcBef>
                <a:spcPts val="2400"/>
              </a:spcBef>
              <a:buNone/>
              <a:defRPr sz="5000" b="0" i="0" kern="120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endParaRPr lang="en-US" dirty="0">
              <a:solidFill>
                <a:srgbClr val="CDF4DF"/>
              </a:solidFill>
            </a:endParaRPr>
          </a:p>
        </p:txBody>
      </p:sp>
    </p:spTree>
    <p:extLst>
      <p:ext uri="{BB962C8B-B14F-4D97-AF65-F5344CB8AC3E}">
        <p14:creationId xmlns:p14="http://schemas.microsoft.com/office/powerpoint/2010/main" val="9090907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914759"/>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3720" y="1636516"/>
            <a:ext cx="3069336" cy="20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280473"/>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43950" y="4813471"/>
            <a:ext cx="262001" cy="247085"/>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
        <p:nvSpPr>
          <p:cNvPr id="5" name="Footer Placeholder 4"/>
          <p:cNvSpPr>
            <a:spLocks noGrp="1"/>
          </p:cNvSpPr>
          <p:nvPr>
            <p:ph type="ftr" sz="quarter" idx="3"/>
          </p:nvPr>
        </p:nvSpPr>
        <p:spPr>
          <a:xfrm>
            <a:off x="5553044" y="4805888"/>
            <a:ext cx="2895600" cy="250826"/>
          </a:xfrm>
          <a:prstGeom prst="rect">
            <a:avLst/>
          </a:prstGeom>
        </p:spPr>
        <p:txBody>
          <a:bodyPr vert="horz" lIns="91440" tIns="45720" rIns="91440" bIns="45720" rtlCol="0" anchor="ctr"/>
          <a:lstStyle>
            <a:lvl1pPr algn="ctr">
              <a:defRPr sz="1800">
                <a:solidFill>
                  <a:schemeClr val="bg1"/>
                </a:solidFill>
                <a:latin typeface="+mn-lt"/>
              </a:defRPr>
            </a:lvl1pPr>
          </a:lstStyle>
          <a:p>
            <a:r>
              <a:rPr lang="en-US" u="sng" dirty="0" smtClean="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https://software.intel.com/bigdl</a:t>
            </a:r>
            <a:endParaRPr lang="en-US" dirty="0">
              <a:solidFill>
                <a:srgbClr val="003C71"/>
              </a:solidFill>
            </a:endParaRPr>
          </a:p>
        </p:txBody>
      </p:sp>
    </p:spTree>
    <p:extLst>
      <p:ext uri="{BB962C8B-B14F-4D97-AF65-F5344CB8AC3E}">
        <p14:creationId xmlns:p14="http://schemas.microsoft.com/office/powerpoint/2010/main" val="423040988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630687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grpSp>
        <p:nvGrpSpPr>
          <p:cNvPr id="5" name="Group 4"/>
          <p:cNvGrpSpPr/>
          <p:nvPr userDrawn="1"/>
        </p:nvGrpSpPr>
        <p:grpSpPr>
          <a:xfrm>
            <a:off x="2491700" y="1383617"/>
            <a:ext cx="3782393" cy="2492897"/>
            <a:chOff x="451796" y="386081"/>
            <a:chExt cx="1249194" cy="823318"/>
          </a:xfrm>
        </p:grpSpPr>
        <p:sp>
          <p:nvSpPr>
            <p:cNvPr id="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sp>
          <p:nvSpPr>
            <p:cNvPr id="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grpSp>
    </p:spTree>
    <p:extLst>
      <p:ext uri="{BB962C8B-B14F-4D97-AF65-F5344CB8AC3E}">
        <p14:creationId xmlns:p14="http://schemas.microsoft.com/office/powerpoint/2010/main" val="148189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24387"/>
            <a:ext cx="2133600" cy="273844"/>
          </a:xfrm>
          <a:prstGeom prst="rect">
            <a:avLst/>
          </a:prstGeom>
        </p:spPr>
        <p:txBody>
          <a:bodyPr/>
          <a:lstStyle/>
          <a:p>
            <a:pPr defTabSz="685800"/>
            <a:fld id="{EE2556C5-CE8C-6547-B838-EA80C61A4AF7}" type="slidenum">
              <a:rPr lang="en-US" smtClean="0">
                <a:solidFill>
                  <a:prstClr val="white"/>
                </a:solidFill>
              </a:rPr>
              <a:pPr defTabSz="685800"/>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62681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9141427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9816"/>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grpSp>
        <p:nvGrpSpPr>
          <p:cNvPr id="5" name="Group 4"/>
          <p:cNvGrpSpPr/>
          <p:nvPr userDrawn="1"/>
        </p:nvGrpSpPr>
        <p:grpSpPr>
          <a:xfrm>
            <a:off x="2491700" y="1383617"/>
            <a:ext cx="3782393" cy="2492897"/>
            <a:chOff x="451796" y="386081"/>
            <a:chExt cx="1249194" cy="823318"/>
          </a:xfrm>
        </p:grpSpPr>
        <p:sp>
          <p:nvSpPr>
            <p:cNvPr id="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sp>
          <p:nvSpPr>
            <p:cNvPr id="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grpSp>
    </p:spTree>
    <p:extLst>
      <p:ext uri="{BB962C8B-B14F-4D97-AF65-F5344CB8AC3E}">
        <p14:creationId xmlns:p14="http://schemas.microsoft.com/office/powerpoint/2010/main" val="34548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a:off x="0" y="1"/>
            <a:ext cx="9144000" cy="5143500"/>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userDrawn="1"/>
        </p:nvSpPr>
        <p:spPr bwMode="auto">
          <a:xfrm>
            <a:off x="0" y="3629999"/>
            <a:ext cx="9144000" cy="1105675"/>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1232857565"/>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7"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344C5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
        <p:nvSpPr>
          <p:cNvPr id="12" name="Title 1"/>
          <p:cNvSpPr>
            <a:spLocks noGrp="1"/>
          </p:cNvSpPr>
          <p:nvPr>
            <p:ph type="ctrTitle" hasCustomPrompt="1"/>
          </p:nvPr>
        </p:nvSpPr>
        <p:spPr>
          <a:xfrm>
            <a:off x="438337" y="2529392"/>
            <a:ext cx="8212886" cy="1002290"/>
          </a:xfrm>
        </p:spPr>
        <p:txBody>
          <a:bodyPr lIns="0" rIns="0" anchor="b" anchorCtr="0">
            <a:noAutofit/>
          </a:bodyPr>
          <a:lstStyle>
            <a:lvl1pPr>
              <a:lnSpc>
                <a:spcPts val="5500"/>
              </a:lnSpc>
              <a:spcBef>
                <a:spcPts val="2400"/>
              </a:spcBef>
              <a:defRPr sz="5000" b="0" spc="10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50pt Intel Clear pro</a:t>
            </a:r>
            <a:br>
              <a:rPr lang="en-US" dirty="0"/>
            </a:br>
            <a:r>
              <a:rPr lang="en-US" dirty="0"/>
              <a:t>with Image</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8337" y="616996"/>
            <a:ext cx="2082800" cy="647700"/>
          </a:xfrm>
          <a:prstGeom prst="rect">
            <a:avLst/>
          </a:prstGeom>
        </p:spPr>
      </p:pic>
      <p:sp>
        <p:nvSpPr>
          <p:cNvPr id="6"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8337" y="616996"/>
            <a:ext cx="2082800" cy="647700"/>
          </a:xfrm>
          <a:prstGeom prst="rect">
            <a:avLst/>
          </a:prstGeom>
        </p:spPr>
      </p:pic>
    </p:spTree>
    <p:extLst>
      <p:ext uri="{BB962C8B-B14F-4D97-AF65-F5344CB8AC3E}">
        <p14:creationId xmlns:p14="http://schemas.microsoft.com/office/powerpoint/2010/main" val="8791769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914590"/>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a:off x="0" y="67733"/>
            <a:ext cx="9144000" cy="5075767"/>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7" name="Rectangle 6"/>
          <p:cNvSpPr/>
          <p:nvPr userDrawn="1"/>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pic>
        <p:nvPicPr>
          <p:cNvPr id="4"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5799" y="491236"/>
            <a:ext cx="1210734" cy="79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bwMode="auto">
          <a:xfrm>
            <a:off x="0" y="3629999"/>
            <a:ext cx="9144000" cy="901361"/>
          </a:xfrm>
          <a:prstGeom prst="rect">
            <a:avLst/>
          </a:prstGeom>
          <a:solidFill>
            <a:schemeClr val="bg2">
              <a:alpha val="20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Tree>
    <p:extLst>
      <p:ext uri="{BB962C8B-B14F-4D97-AF65-F5344CB8AC3E}">
        <p14:creationId xmlns:p14="http://schemas.microsoft.com/office/powerpoint/2010/main" val="1426219781"/>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9908218"/>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902273"/>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93720" y="1636516"/>
            <a:ext cx="3069336" cy="20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235747"/>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43950" y="4813471"/>
            <a:ext cx="262001" cy="247085"/>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
        <p:nvSpPr>
          <p:cNvPr id="5" name="Footer Placeholder 4"/>
          <p:cNvSpPr>
            <a:spLocks noGrp="1"/>
          </p:cNvSpPr>
          <p:nvPr>
            <p:ph type="ftr" sz="quarter" idx="3"/>
          </p:nvPr>
        </p:nvSpPr>
        <p:spPr>
          <a:xfrm>
            <a:off x="5553044" y="4805888"/>
            <a:ext cx="2895600" cy="250826"/>
          </a:xfrm>
          <a:prstGeom prst="rect">
            <a:avLst/>
          </a:prstGeom>
        </p:spPr>
        <p:txBody>
          <a:bodyPr vert="horz" lIns="91440" tIns="45720" rIns="91440" bIns="45720" rtlCol="0" anchor="ctr"/>
          <a:lstStyle>
            <a:lvl1pPr algn="ctr">
              <a:defRPr sz="1800">
                <a:solidFill>
                  <a:schemeClr val="bg1"/>
                </a:solidFill>
                <a:latin typeface="+mn-lt"/>
              </a:defRPr>
            </a:lvl1pPr>
          </a:lstStyle>
          <a:p>
            <a:r>
              <a:rPr lang="en-US" u="sng" dirty="0" smtClean="0">
                <a:solidFill>
                  <a:srgbClr val="003C71"/>
                </a:solidFill>
                <a:latin typeface="Intel Clear Pro" panose="020B0804020202060201" pitchFamily="34" charset="0"/>
                <a:ea typeface="Intel Clear Pro" panose="020B0804020202060201" pitchFamily="34" charset="0"/>
                <a:cs typeface="Intel Clear Pro" panose="020B0804020202060201" pitchFamily="34" charset="0"/>
              </a:rPr>
              <a:t>https://software.intel.com/bigdl</a:t>
            </a:r>
            <a:endParaRPr lang="en-US" dirty="0">
              <a:solidFill>
                <a:srgbClr val="003C71"/>
              </a:solidFill>
            </a:endParaRPr>
          </a:p>
        </p:txBody>
      </p:sp>
    </p:spTree>
    <p:extLst>
      <p:ext uri="{BB962C8B-B14F-4D97-AF65-F5344CB8AC3E}">
        <p14:creationId xmlns:p14="http://schemas.microsoft.com/office/powerpoint/2010/main" val="107977985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154768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426225"/>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grpSp>
        <p:nvGrpSpPr>
          <p:cNvPr id="5" name="Group 4"/>
          <p:cNvGrpSpPr/>
          <p:nvPr userDrawn="1"/>
        </p:nvGrpSpPr>
        <p:grpSpPr>
          <a:xfrm>
            <a:off x="2491700" y="1383617"/>
            <a:ext cx="3782393" cy="2492897"/>
            <a:chOff x="451796" y="386081"/>
            <a:chExt cx="1249194" cy="823318"/>
          </a:xfrm>
        </p:grpSpPr>
        <p:sp>
          <p:nvSpPr>
            <p:cNvPr id="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sp>
          <p:nvSpPr>
            <p:cNvPr id="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grpSp>
    </p:spTree>
    <p:extLst>
      <p:ext uri="{BB962C8B-B14F-4D97-AF65-F5344CB8AC3E}">
        <p14:creationId xmlns:p14="http://schemas.microsoft.com/office/powerpoint/2010/main" val="221387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24387"/>
            <a:ext cx="2133600" cy="273844"/>
          </a:xfrm>
          <a:prstGeom prst="rect">
            <a:avLst/>
          </a:prstGeom>
        </p:spPr>
        <p:txBody>
          <a:bodyPr/>
          <a:lstStyle/>
          <a:p>
            <a:pPr defTabSz="685800"/>
            <a:fld id="{EE2556C5-CE8C-6547-B838-EA80C61A4AF7}" type="slidenum">
              <a:rPr lang="en-US" smtClean="0">
                <a:solidFill>
                  <a:prstClr val="white"/>
                </a:solidFill>
              </a:rPr>
              <a:pPr defTabSz="685800"/>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4586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image" Target="../media/image8.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image" Target="../media/image8.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4.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image" Target="../media/image1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image" Target="../media/image14.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14.jpg"/><Relationship Id="rId5" Type="http://schemas.openxmlformats.org/officeDocument/2006/relationships/theme" Target="../theme/theme9.xml"/><Relationship Id="rId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5143500"/>
          </a:xfrm>
          <a:prstGeom prst="rect">
            <a:avLst/>
          </a:prstGeom>
          <a:solidFill>
            <a:schemeClr val="bg2">
              <a:alpha val="39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4113" name="Rectangle 17"/>
          <p:cNvSpPr>
            <a:spLocks noChangeArrowheads="1"/>
          </p:cNvSpPr>
          <p:nvPr/>
        </p:nvSpPr>
        <p:spPr bwMode="auto">
          <a:xfrm>
            <a:off x="365128" y="285753"/>
            <a:ext cx="8410576" cy="992981"/>
          </a:xfrm>
          <a:prstGeom prst="rect">
            <a:avLst/>
          </a:prstGeom>
          <a:noFill/>
          <a:ln w="9525">
            <a:noFill/>
            <a:miter lim="800000"/>
            <a:headEnd/>
            <a:tailEnd/>
          </a:ln>
          <a:effectLst/>
        </p:spPr>
        <p:txBody>
          <a:bodyPr lIns="50426" tIns="25214" rIns="50426" bIns="25214" anchor="ctr" anchorCtr="1"/>
          <a:lstStyle/>
          <a:p>
            <a:pPr defTabSz="685800">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4" y="1345412"/>
            <a:ext cx="8407400" cy="3126581"/>
          </a:xfrm>
          <a:prstGeom prst="rect">
            <a:avLst/>
          </a:prstGeom>
          <a:noFill/>
          <a:ln w="9525">
            <a:noFill/>
            <a:miter lim="800000"/>
            <a:headEnd/>
            <a:tailEnd/>
          </a:ln>
          <a:effectLst/>
        </p:spPr>
        <p:txBody>
          <a:bodyPr lIns="50078" tIns="25040" rIns="50078" bIns="25040" anchorCtr="1"/>
          <a:lstStyle/>
          <a:p>
            <a:pPr marL="123541" indent="-123541" defTabSz="685800">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87500"/>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54"/>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12655620"/>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p:fade/>
  </p:transition>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5500" spc="94" baseline="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6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2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684"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4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1" indent="-123541"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33" indent="-123541"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23" indent="-123541"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774" indent="-13137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566"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27"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689"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250"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11"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23" rtl="0" eaLnBrk="1" latinLnBrk="0" hangingPunct="1">
        <a:defRPr sz="1000" kern="1200">
          <a:solidFill>
            <a:schemeClr val="tx1"/>
          </a:solidFill>
          <a:latin typeface="+mn-lt"/>
          <a:ea typeface="+mn-ea"/>
          <a:cs typeface="+mn-cs"/>
        </a:defRPr>
      </a:lvl1pPr>
      <a:lvl2pPr marL="250561" algn="l" defTabSz="501123" rtl="0" eaLnBrk="1" latinLnBrk="0" hangingPunct="1">
        <a:defRPr sz="1000" kern="1200">
          <a:solidFill>
            <a:schemeClr val="tx1"/>
          </a:solidFill>
          <a:latin typeface="+mn-lt"/>
          <a:ea typeface="+mn-ea"/>
          <a:cs typeface="+mn-cs"/>
        </a:defRPr>
      </a:lvl2pPr>
      <a:lvl3pPr marL="501123" algn="l" defTabSz="501123" rtl="0" eaLnBrk="1" latinLnBrk="0" hangingPunct="1">
        <a:defRPr sz="1000" kern="1200">
          <a:solidFill>
            <a:schemeClr val="tx1"/>
          </a:solidFill>
          <a:latin typeface="+mn-lt"/>
          <a:ea typeface="+mn-ea"/>
          <a:cs typeface="+mn-cs"/>
        </a:defRPr>
      </a:lvl3pPr>
      <a:lvl4pPr marL="751684" algn="l" defTabSz="501123" rtl="0" eaLnBrk="1" latinLnBrk="0" hangingPunct="1">
        <a:defRPr sz="1000" kern="1200">
          <a:solidFill>
            <a:schemeClr val="tx1"/>
          </a:solidFill>
          <a:latin typeface="+mn-lt"/>
          <a:ea typeface="+mn-ea"/>
          <a:cs typeface="+mn-cs"/>
        </a:defRPr>
      </a:lvl4pPr>
      <a:lvl5pPr marL="1002245" algn="l" defTabSz="501123" rtl="0" eaLnBrk="1" latinLnBrk="0" hangingPunct="1">
        <a:defRPr sz="1000" kern="1200">
          <a:solidFill>
            <a:schemeClr val="tx1"/>
          </a:solidFill>
          <a:latin typeface="+mn-lt"/>
          <a:ea typeface="+mn-ea"/>
          <a:cs typeface="+mn-cs"/>
        </a:defRPr>
      </a:lvl5pPr>
      <a:lvl6pPr marL="1252808" algn="l" defTabSz="501123" rtl="0" eaLnBrk="1" latinLnBrk="0" hangingPunct="1">
        <a:defRPr sz="1000" kern="1200">
          <a:solidFill>
            <a:schemeClr val="tx1"/>
          </a:solidFill>
          <a:latin typeface="+mn-lt"/>
          <a:ea typeface="+mn-ea"/>
          <a:cs typeface="+mn-cs"/>
        </a:defRPr>
      </a:lvl6pPr>
      <a:lvl7pPr marL="1503368" algn="l" defTabSz="501123" rtl="0" eaLnBrk="1" latinLnBrk="0" hangingPunct="1">
        <a:defRPr sz="1000" kern="1200">
          <a:solidFill>
            <a:schemeClr val="tx1"/>
          </a:solidFill>
          <a:latin typeface="+mn-lt"/>
          <a:ea typeface="+mn-ea"/>
          <a:cs typeface="+mn-cs"/>
        </a:defRPr>
      </a:lvl7pPr>
      <a:lvl8pPr marL="1753930" algn="l" defTabSz="501123" rtl="0" eaLnBrk="1" latinLnBrk="0" hangingPunct="1">
        <a:defRPr sz="1000" kern="1200">
          <a:solidFill>
            <a:schemeClr val="tx1"/>
          </a:solidFill>
          <a:latin typeface="+mn-lt"/>
          <a:ea typeface="+mn-ea"/>
          <a:cs typeface="+mn-cs"/>
        </a:defRPr>
      </a:lvl8pPr>
      <a:lvl9pPr marL="2004491" algn="l" defTabSz="501123"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0">
                <a:schemeClr val="tx2"/>
              </a:gs>
              <a:gs pos="5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32pt Intel Clear pro</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pic>
        <p:nvPicPr>
          <p:cNvPr id="4" name="Grafik 3"/>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7647723" y="4836952"/>
            <a:ext cx="836483" cy="248714"/>
          </a:xfrm>
          <a:prstGeom prst="rect">
            <a:avLst/>
          </a:prstGeom>
        </p:spPr>
      </p:pic>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r>
              <a:rPr lang="en-US" smtClean="0"/>
              <a:t>Intel Confidential</a:t>
            </a:r>
            <a:endParaRPr lang="en-US" dirty="0"/>
          </a:p>
        </p:txBody>
      </p:sp>
      <p:pic>
        <p:nvPicPr>
          <p:cNvPr id="10" name="Grafik 3"/>
          <p:cNvPicPr>
            <a:picLocks noChangeAspect="1"/>
          </p:cNvPicPr>
          <p:nvPr userDrawn="1"/>
        </p:nvPicPr>
        <p:blipFill>
          <a:blip r:embed="rId42" cstate="print">
            <a:extLst>
              <a:ext uri="{28A0092B-C50C-407E-A947-70E740481C1C}">
                <a14:useLocalDpi xmlns:a14="http://schemas.microsoft.com/office/drawing/2010/main"/>
              </a:ext>
            </a:extLst>
          </a:blip>
          <a:stretch>
            <a:fillRect/>
          </a:stretch>
        </p:blipFill>
        <p:spPr>
          <a:xfrm>
            <a:off x="7647723" y="4836952"/>
            <a:ext cx="836483" cy="248714"/>
          </a:xfrm>
          <a:prstGeom prst="rect">
            <a:avLst/>
          </a:prstGeom>
        </p:spPr>
      </p:pic>
    </p:spTree>
    <p:extLst>
      <p:ext uri="{BB962C8B-B14F-4D97-AF65-F5344CB8AC3E}">
        <p14:creationId xmlns:p14="http://schemas.microsoft.com/office/powerpoint/2010/main" val="296002610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673" r:id="rId22"/>
    <p:sldLayoutId id="2147483685" r:id="rId23"/>
    <p:sldLayoutId id="2147483674" r:id="rId24"/>
    <p:sldLayoutId id="2147483650" r:id="rId25"/>
    <p:sldLayoutId id="2147483684" r:id="rId26"/>
    <p:sldLayoutId id="2147483652" r:id="rId27"/>
    <p:sldLayoutId id="2147483660" r:id="rId28"/>
    <p:sldLayoutId id="2147483668" r:id="rId29"/>
    <p:sldLayoutId id="2147483669" r:id="rId30"/>
    <p:sldLayoutId id="2147483670" r:id="rId31"/>
    <p:sldLayoutId id="2147483672" r:id="rId32"/>
    <p:sldLayoutId id="2147483651" r:id="rId33"/>
    <p:sldLayoutId id="2147483690" r:id="rId34"/>
    <p:sldLayoutId id="2147483686" r:id="rId35"/>
    <p:sldLayoutId id="2147483677" r:id="rId36"/>
    <p:sldLayoutId id="2147483665" r:id="rId37"/>
    <p:sldLayoutId id="2147483654" r:id="rId38"/>
    <p:sldLayoutId id="2147483655" r:id="rId39"/>
    <p:sldLayoutId id="2147483687" r:id="rId40"/>
  </p:sldLayoutIdLst>
  <p:timing>
    <p:tnLst>
      <p:par>
        <p:cTn id="1" dur="indefinite" restart="never" nodeType="tmRoot"/>
      </p:par>
    </p:tnLst>
  </p:timing>
  <p:hf hdr="0" dt="0"/>
  <p:txStyles>
    <p:titleStyle>
      <a:lvl1pPr algn="l" defTabSz="457200" rtl="0" eaLnBrk="1" latinLnBrk="0" hangingPunct="1">
        <a:lnSpc>
          <a:spcPct val="100000"/>
        </a:lnSpc>
        <a:spcBef>
          <a:spcPct val="0"/>
        </a:spcBef>
        <a:buNone/>
        <a:defRPr sz="3200" b="0" i="0" kern="1200" spc="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84AEB0"/>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rgbClr val="84AEB0"/>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rgbClr val="84AEB0"/>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rgbClr val="84AEB0"/>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84AEB0"/>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auto">
          <a:xfrm>
            <a:off x="0" y="0"/>
            <a:ext cx="9144000" cy="5143500"/>
          </a:xfrm>
          <a:prstGeom prst="rect">
            <a:avLst/>
          </a:prstGeom>
          <a:solidFill>
            <a:schemeClr val="bg2">
              <a:alpha val="39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4113" name="Rectangle 17"/>
          <p:cNvSpPr>
            <a:spLocks noChangeArrowheads="1"/>
          </p:cNvSpPr>
          <p:nvPr/>
        </p:nvSpPr>
        <p:spPr bwMode="auto">
          <a:xfrm>
            <a:off x="365128" y="285753"/>
            <a:ext cx="8410576" cy="992981"/>
          </a:xfrm>
          <a:prstGeom prst="rect">
            <a:avLst/>
          </a:prstGeom>
          <a:noFill/>
          <a:ln w="9525">
            <a:noFill/>
            <a:miter lim="800000"/>
            <a:headEnd/>
            <a:tailEnd/>
          </a:ln>
          <a:effectLst/>
        </p:spPr>
        <p:txBody>
          <a:bodyPr lIns="50426" tIns="25214" rIns="50426" bIns="25214" anchor="ctr" anchorCtr="1"/>
          <a:lstStyle/>
          <a:p>
            <a:pPr defTabSz="685800">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4" y="1345412"/>
            <a:ext cx="8407400" cy="3126581"/>
          </a:xfrm>
          <a:prstGeom prst="rect">
            <a:avLst/>
          </a:prstGeom>
          <a:noFill/>
          <a:ln w="9525">
            <a:noFill/>
            <a:miter lim="800000"/>
            <a:headEnd/>
            <a:tailEnd/>
          </a:ln>
          <a:effectLst/>
        </p:spPr>
        <p:txBody>
          <a:bodyPr lIns="50078" tIns="25040" rIns="50078" bIns="25040" anchorCtr="1"/>
          <a:lstStyle/>
          <a:p>
            <a:pPr marL="123541" indent="-123541" defTabSz="685800">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87500"/>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54"/>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6190498"/>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ransition>
    <p:fade/>
  </p:transition>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5500" spc="94" baseline="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6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2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684"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4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1" indent="-123541"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33" indent="-123541"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23" indent="-123541"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774" indent="-13137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566"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27"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689"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250"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11"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23" rtl="0" eaLnBrk="1" latinLnBrk="0" hangingPunct="1">
        <a:defRPr sz="1000" kern="1200">
          <a:solidFill>
            <a:schemeClr val="tx1"/>
          </a:solidFill>
          <a:latin typeface="+mn-lt"/>
          <a:ea typeface="+mn-ea"/>
          <a:cs typeface="+mn-cs"/>
        </a:defRPr>
      </a:lvl1pPr>
      <a:lvl2pPr marL="250561" algn="l" defTabSz="501123" rtl="0" eaLnBrk="1" latinLnBrk="0" hangingPunct="1">
        <a:defRPr sz="1000" kern="1200">
          <a:solidFill>
            <a:schemeClr val="tx1"/>
          </a:solidFill>
          <a:latin typeface="+mn-lt"/>
          <a:ea typeface="+mn-ea"/>
          <a:cs typeface="+mn-cs"/>
        </a:defRPr>
      </a:lvl2pPr>
      <a:lvl3pPr marL="501123" algn="l" defTabSz="501123" rtl="0" eaLnBrk="1" latinLnBrk="0" hangingPunct="1">
        <a:defRPr sz="1000" kern="1200">
          <a:solidFill>
            <a:schemeClr val="tx1"/>
          </a:solidFill>
          <a:latin typeface="+mn-lt"/>
          <a:ea typeface="+mn-ea"/>
          <a:cs typeface="+mn-cs"/>
        </a:defRPr>
      </a:lvl3pPr>
      <a:lvl4pPr marL="751684" algn="l" defTabSz="501123" rtl="0" eaLnBrk="1" latinLnBrk="0" hangingPunct="1">
        <a:defRPr sz="1000" kern="1200">
          <a:solidFill>
            <a:schemeClr val="tx1"/>
          </a:solidFill>
          <a:latin typeface="+mn-lt"/>
          <a:ea typeface="+mn-ea"/>
          <a:cs typeface="+mn-cs"/>
        </a:defRPr>
      </a:lvl4pPr>
      <a:lvl5pPr marL="1002245" algn="l" defTabSz="501123" rtl="0" eaLnBrk="1" latinLnBrk="0" hangingPunct="1">
        <a:defRPr sz="1000" kern="1200">
          <a:solidFill>
            <a:schemeClr val="tx1"/>
          </a:solidFill>
          <a:latin typeface="+mn-lt"/>
          <a:ea typeface="+mn-ea"/>
          <a:cs typeface="+mn-cs"/>
        </a:defRPr>
      </a:lvl5pPr>
      <a:lvl6pPr marL="1252808" algn="l" defTabSz="501123" rtl="0" eaLnBrk="1" latinLnBrk="0" hangingPunct="1">
        <a:defRPr sz="1000" kern="1200">
          <a:solidFill>
            <a:schemeClr val="tx1"/>
          </a:solidFill>
          <a:latin typeface="+mn-lt"/>
          <a:ea typeface="+mn-ea"/>
          <a:cs typeface="+mn-cs"/>
        </a:defRPr>
      </a:lvl6pPr>
      <a:lvl7pPr marL="1503368" algn="l" defTabSz="501123" rtl="0" eaLnBrk="1" latinLnBrk="0" hangingPunct="1">
        <a:defRPr sz="1000" kern="1200">
          <a:solidFill>
            <a:schemeClr val="tx1"/>
          </a:solidFill>
          <a:latin typeface="+mn-lt"/>
          <a:ea typeface="+mn-ea"/>
          <a:cs typeface="+mn-cs"/>
        </a:defRPr>
      </a:lvl7pPr>
      <a:lvl8pPr marL="1753930" algn="l" defTabSz="501123" rtl="0" eaLnBrk="1" latinLnBrk="0" hangingPunct="1">
        <a:defRPr sz="1000" kern="1200">
          <a:solidFill>
            <a:schemeClr val="tx1"/>
          </a:solidFill>
          <a:latin typeface="+mn-lt"/>
          <a:ea typeface="+mn-ea"/>
          <a:cs typeface="+mn-cs"/>
        </a:defRPr>
      </a:lvl8pPr>
      <a:lvl9pPr marL="2004491" algn="l" defTabSz="501123"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dirty="0" smtClean="0">
                <a:solidFill>
                  <a:schemeClr val="accent4"/>
                </a:solidFill>
              </a:rPr>
              <a:t>https://bigdl-project.github.io</a:t>
            </a:r>
            <a:r>
              <a:rPr lang="en-US" dirty="0" smtClean="0">
                <a:solidFill>
                  <a:srgbClr val="C00000"/>
                </a:solidFill>
              </a:rPr>
              <a:t>                           </a:t>
            </a:r>
            <a:r>
              <a:rPr lang="en-US" dirty="0" smtClean="0">
                <a:solidFill>
                  <a:schemeClr val="accent4"/>
                </a:solidFill>
              </a:rPr>
              <a:t>https://software.intel.com/bigdl</a:t>
            </a:r>
            <a:endParaRPr lang="en-US" dirty="0">
              <a:solidFill>
                <a:schemeClr val="accent4"/>
              </a:solidFill>
            </a:endParaRPr>
          </a:p>
        </p:txBody>
      </p:sp>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32pt Intel Clear pro</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pic>
        <p:nvPicPr>
          <p:cNvPr id="10" name="Grafik 3"/>
          <p:cNvPicPr>
            <a:picLocks noChangeAspect="1"/>
          </p:cNvPicPr>
          <p:nvPr userDrawn="1"/>
        </p:nvPicPr>
        <p:blipFill rotWithShape="1">
          <a:blip r:embed="rId24" cstate="print">
            <a:extLst>
              <a:ext uri="{28A0092B-C50C-407E-A947-70E740481C1C}">
                <a14:useLocalDpi xmlns:a14="http://schemas.microsoft.com/office/drawing/2010/main"/>
              </a:ext>
            </a:extLst>
          </a:blip>
          <a:srcRect l="-2" t="1" r="51624" b="3569"/>
          <a:stretch/>
        </p:blipFill>
        <p:spPr>
          <a:xfrm>
            <a:off x="8262032" y="4824387"/>
            <a:ext cx="400940" cy="239832"/>
          </a:xfrm>
          <a:prstGeom prst="rect">
            <a:avLst/>
          </a:prstGeom>
        </p:spPr>
      </p:pic>
    </p:spTree>
    <p:extLst>
      <p:ext uri="{BB962C8B-B14F-4D97-AF65-F5344CB8AC3E}">
        <p14:creationId xmlns:p14="http://schemas.microsoft.com/office/powerpoint/2010/main" val="415572213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60" r:id="rId22"/>
  </p:sldLayoutIdLst>
  <p:timing>
    <p:tnLst>
      <p:par>
        <p:cTn id="1" dur="indefinite" restart="never" nodeType="tmRoot"/>
      </p:par>
    </p:tnLst>
  </p:timing>
  <p:hf sldNum="0" hdr="0" dt="0"/>
  <p:txStyles>
    <p:titleStyle>
      <a:lvl1pPr algn="l" defTabSz="457200" rtl="0" eaLnBrk="1" latinLnBrk="0" hangingPunct="1">
        <a:lnSpc>
          <a:spcPct val="100000"/>
        </a:lnSpc>
        <a:spcBef>
          <a:spcPct val="0"/>
        </a:spcBef>
        <a:buNone/>
        <a:defRPr sz="3200" b="0" i="0" kern="1200" spc="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84AEB0"/>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rgbClr val="84AEB0"/>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rgbClr val="84AEB0"/>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rgbClr val="84AEB0"/>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84AEB0"/>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auto">
          <a:xfrm>
            <a:off x="0" y="0"/>
            <a:ext cx="9144000" cy="5143500"/>
          </a:xfrm>
          <a:prstGeom prst="rect">
            <a:avLst/>
          </a:prstGeom>
          <a:solidFill>
            <a:schemeClr val="bg2">
              <a:alpha val="39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4113" name="Rectangle 17"/>
          <p:cNvSpPr>
            <a:spLocks noChangeArrowheads="1"/>
          </p:cNvSpPr>
          <p:nvPr/>
        </p:nvSpPr>
        <p:spPr bwMode="auto">
          <a:xfrm>
            <a:off x="365128" y="285753"/>
            <a:ext cx="8410576" cy="992981"/>
          </a:xfrm>
          <a:prstGeom prst="rect">
            <a:avLst/>
          </a:prstGeom>
          <a:noFill/>
          <a:ln w="9525">
            <a:noFill/>
            <a:miter lim="800000"/>
            <a:headEnd/>
            <a:tailEnd/>
          </a:ln>
          <a:effectLst/>
        </p:spPr>
        <p:txBody>
          <a:bodyPr lIns="50426" tIns="25214" rIns="50426" bIns="25214" anchor="ctr" anchorCtr="1"/>
          <a:lstStyle/>
          <a:p>
            <a:pPr defTabSz="685800">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4" y="1345412"/>
            <a:ext cx="8407400" cy="3126581"/>
          </a:xfrm>
          <a:prstGeom prst="rect">
            <a:avLst/>
          </a:prstGeom>
          <a:noFill/>
          <a:ln w="9525">
            <a:noFill/>
            <a:miter lim="800000"/>
            <a:headEnd/>
            <a:tailEnd/>
          </a:ln>
          <a:effectLst/>
        </p:spPr>
        <p:txBody>
          <a:bodyPr lIns="50078" tIns="25040" rIns="50078" bIns="25040" anchorCtr="1"/>
          <a:lstStyle/>
          <a:p>
            <a:pPr marL="123541" indent="-123541" defTabSz="685800">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87500"/>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54"/>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31543494"/>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transition>
    <p:fade/>
  </p:transition>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5500" spc="94" baseline="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6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2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684"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4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1" indent="-123541"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33" indent="-123541"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23" indent="-123541"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774" indent="-13137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566"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27"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689"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250"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11"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23" rtl="0" eaLnBrk="1" latinLnBrk="0" hangingPunct="1">
        <a:defRPr sz="1000" kern="1200">
          <a:solidFill>
            <a:schemeClr val="tx1"/>
          </a:solidFill>
          <a:latin typeface="+mn-lt"/>
          <a:ea typeface="+mn-ea"/>
          <a:cs typeface="+mn-cs"/>
        </a:defRPr>
      </a:lvl1pPr>
      <a:lvl2pPr marL="250561" algn="l" defTabSz="501123" rtl="0" eaLnBrk="1" latinLnBrk="0" hangingPunct="1">
        <a:defRPr sz="1000" kern="1200">
          <a:solidFill>
            <a:schemeClr val="tx1"/>
          </a:solidFill>
          <a:latin typeface="+mn-lt"/>
          <a:ea typeface="+mn-ea"/>
          <a:cs typeface="+mn-cs"/>
        </a:defRPr>
      </a:lvl2pPr>
      <a:lvl3pPr marL="501123" algn="l" defTabSz="501123" rtl="0" eaLnBrk="1" latinLnBrk="0" hangingPunct="1">
        <a:defRPr sz="1000" kern="1200">
          <a:solidFill>
            <a:schemeClr val="tx1"/>
          </a:solidFill>
          <a:latin typeface="+mn-lt"/>
          <a:ea typeface="+mn-ea"/>
          <a:cs typeface="+mn-cs"/>
        </a:defRPr>
      </a:lvl3pPr>
      <a:lvl4pPr marL="751684" algn="l" defTabSz="501123" rtl="0" eaLnBrk="1" latinLnBrk="0" hangingPunct="1">
        <a:defRPr sz="1000" kern="1200">
          <a:solidFill>
            <a:schemeClr val="tx1"/>
          </a:solidFill>
          <a:latin typeface="+mn-lt"/>
          <a:ea typeface="+mn-ea"/>
          <a:cs typeface="+mn-cs"/>
        </a:defRPr>
      </a:lvl4pPr>
      <a:lvl5pPr marL="1002245" algn="l" defTabSz="501123" rtl="0" eaLnBrk="1" latinLnBrk="0" hangingPunct="1">
        <a:defRPr sz="1000" kern="1200">
          <a:solidFill>
            <a:schemeClr val="tx1"/>
          </a:solidFill>
          <a:latin typeface="+mn-lt"/>
          <a:ea typeface="+mn-ea"/>
          <a:cs typeface="+mn-cs"/>
        </a:defRPr>
      </a:lvl5pPr>
      <a:lvl6pPr marL="1252808" algn="l" defTabSz="501123" rtl="0" eaLnBrk="1" latinLnBrk="0" hangingPunct="1">
        <a:defRPr sz="1000" kern="1200">
          <a:solidFill>
            <a:schemeClr val="tx1"/>
          </a:solidFill>
          <a:latin typeface="+mn-lt"/>
          <a:ea typeface="+mn-ea"/>
          <a:cs typeface="+mn-cs"/>
        </a:defRPr>
      </a:lvl6pPr>
      <a:lvl7pPr marL="1503368" algn="l" defTabSz="501123" rtl="0" eaLnBrk="1" latinLnBrk="0" hangingPunct="1">
        <a:defRPr sz="1000" kern="1200">
          <a:solidFill>
            <a:schemeClr val="tx1"/>
          </a:solidFill>
          <a:latin typeface="+mn-lt"/>
          <a:ea typeface="+mn-ea"/>
          <a:cs typeface="+mn-cs"/>
        </a:defRPr>
      </a:lvl7pPr>
      <a:lvl8pPr marL="1753930" algn="l" defTabSz="501123" rtl="0" eaLnBrk="1" latinLnBrk="0" hangingPunct="1">
        <a:defRPr sz="1000" kern="1200">
          <a:solidFill>
            <a:schemeClr val="tx1"/>
          </a:solidFill>
          <a:latin typeface="+mn-lt"/>
          <a:ea typeface="+mn-ea"/>
          <a:cs typeface="+mn-cs"/>
        </a:defRPr>
      </a:lvl8pPr>
      <a:lvl9pPr marL="2004491" algn="l" defTabSz="501123"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613" y="310132"/>
            <a:ext cx="8229600" cy="868679"/>
          </a:xfrm>
          <a:prstGeom prst="rect">
            <a:avLst/>
          </a:prstGeom>
        </p:spPr>
        <p:txBody>
          <a:bodyPr vert="horz" lIns="0" tIns="0" rIns="0" bIns="0" rtlCol="0" anchor="t" anchorCtr="0">
            <a:noAutofit/>
          </a:bodyPr>
          <a:lstStyle/>
          <a:p>
            <a:r>
              <a:rPr lang="en-US" dirty="0" smtClean="0"/>
              <a:t>54pt </a:t>
            </a:r>
            <a:r>
              <a:rPr lang="en-US" dirty="0"/>
              <a:t>Intel Clear Headline</a:t>
            </a:r>
          </a:p>
        </p:txBody>
      </p:sp>
      <p:sp>
        <p:nvSpPr>
          <p:cNvPr id="3" name="Text Placeholder 2"/>
          <p:cNvSpPr>
            <a:spLocks noGrp="1"/>
          </p:cNvSpPr>
          <p:nvPr>
            <p:ph type="body" idx="1"/>
          </p:nvPr>
        </p:nvSpPr>
        <p:spPr>
          <a:xfrm>
            <a:off x="455614" y="1203331"/>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grpSp>
        <p:nvGrpSpPr>
          <p:cNvPr id="4" name="Group 3"/>
          <p:cNvGrpSpPr/>
          <p:nvPr userDrawn="1"/>
        </p:nvGrpSpPr>
        <p:grpSpPr>
          <a:xfrm>
            <a:off x="8584247" y="4805209"/>
            <a:ext cx="337665" cy="222548"/>
            <a:chOff x="451796" y="386081"/>
            <a:chExt cx="1249194" cy="823318"/>
          </a:xfrm>
        </p:grpSpPr>
        <p:sp>
          <p:nvSpPr>
            <p:cNvPr id="5"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sp>
          <p:nvSpPr>
            <p:cNvPr id="6"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grpSp>
    </p:spTree>
    <p:extLst>
      <p:ext uri="{BB962C8B-B14F-4D97-AF65-F5344CB8AC3E}">
        <p14:creationId xmlns:p14="http://schemas.microsoft.com/office/powerpoint/2010/main" val="3693409878"/>
      </p:ext>
    </p:extLst>
  </p:cSld>
  <p:clrMap bg1="lt1" tx1="dk1" bg2="lt2" tx2="dk2" accent1="accent1" accent2="accent2" accent3="accent3" accent4="accent4" accent5="accent5" accent6="accent6" hlink="hlink" folHlink="folHlink"/>
  <p:sldLayoutIdLst>
    <p:sldLayoutId id="2147483762" r:id="rId1"/>
    <p:sldLayoutId id="2147483764" r:id="rId2"/>
    <p:sldLayoutId id="2147483765" r:id="rId3"/>
  </p:sldLayoutIdLst>
  <p:timing>
    <p:tnLst>
      <p:par>
        <p:cTn id="1" dur="indefinite" restart="never" nodeType="tmRoot"/>
      </p:par>
    </p:tnLst>
  </p:timing>
  <p:hf hdr="0" ftr="0" dt="0"/>
  <p:txStyles>
    <p:titleStyle>
      <a:lvl1pPr algn="l" defTabSz="456707" rtl="0" eaLnBrk="1" latinLnBrk="0" hangingPunct="1">
        <a:lnSpc>
          <a:spcPct val="100000"/>
        </a:lnSpc>
        <a:spcBef>
          <a:spcPct val="0"/>
        </a:spcBef>
        <a:buNone/>
        <a:defRPr sz="5395" b="0" i="0" kern="1200" spc="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6707" rtl="0" eaLnBrk="1" latinLnBrk="0" hangingPunct="1">
        <a:spcBef>
          <a:spcPts val="1199"/>
        </a:spcBef>
        <a:spcAft>
          <a:spcPts val="0"/>
        </a:spcAft>
        <a:buFont typeface="Wingdings" panose="05000000000000000000" pitchFamily="2" charset="2"/>
        <a:buNone/>
        <a:defRPr sz="1799" b="0" kern="1200">
          <a:solidFill>
            <a:schemeClr val="bg1"/>
          </a:solidFill>
          <a:latin typeface="+mn-lt"/>
          <a:ea typeface="+mn-ea"/>
          <a:cs typeface="Intel Clear" panose="020B0604020203020204" pitchFamily="34" charset="0"/>
        </a:defRPr>
      </a:lvl1pPr>
      <a:lvl2pPr marL="225181" indent="-225181" algn="l" defTabSz="456707" rtl="0" eaLnBrk="1" latinLnBrk="0" hangingPunct="1">
        <a:spcBef>
          <a:spcPts val="1199"/>
        </a:spcBef>
        <a:buFont typeface="Wingdings" charset="2"/>
        <a:buChar char="§"/>
        <a:defRPr sz="1598" kern="1200" baseline="0">
          <a:solidFill>
            <a:schemeClr val="bg1"/>
          </a:solidFill>
          <a:latin typeface="+mn-lt"/>
          <a:ea typeface="+mn-ea"/>
          <a:cs typeface="Intel Clear" panose="020B0604020203020204" pitchFamily="34" charset="0"/>
        </a:defRPr>
      </a:lvl2pPr>
      <a:lvl3pPr marL="570887" indent="-228353" algn="l" defTabSz="456707" rtl="0" eaLnBrk="1" latinLnBrk="0" hangingPunct="1">
        <a:spcBef>
          <a:spcPts val="800"/>
        </a:spcBef>
        <a:buFont typeface="Intel Clear" panose="020B0604020203020204" pitchFamily="34" charset="0"/>
        <a:buChar char="–"/>
        <a:defRPr sz="1598" kern="1200">
          <a:solidFill>
            <a:schemeClr val="bg1"/>
          </a:solidFill>
          <a:latin typeface="+mn-lt"/>
          <a:ea typeface="+mn-ea"/>
          <a:cs typeface="Intel Clear" panose="020B0604020203020204" pitchFamily="34" charset="0"/>
        </a:defRPr>
      </a:lvl3pPr>
      <a:lvl4pPr marL="968922" indent="-228353" algn="l" defTabSz="456707" rtl="0" eaLnBrk="1" latinLnBrk="0" hangingPunct="1">
        <a:spcBef>
          <a:spcPct val="20000"/>
        </a:spcBef>
        <a:buFont typeface="Arial"/>
        <a:buChar char="–"/>
        <a:defRPr sz="1399" kern="1200">
          <a:solidFill>
            <a:schemeClr val="bg1"/>
          </a:solidFill>
          <a:latin typeface="+mn-lt"/>
          <a:ea typeface="+mn-ea"/>
          <a:cs typeface="Intel Clear" panose="020B0604020203020204" pitchFamily="34" charset="0"/>
        </a:defRPr>
      </a:lvl4pPr>
      <a:lvl5pPr marL="1317795" indent="-228353" algn="l" defTabSz="456707" rtl="0" eaLnBrk="1" latinLnBrk="0" hangingPunct="1">
        <a:spcBef>
          <a:spcPct val="20000"/>
        </a:spcBef>
        <a:buFont typeface="Intel Clear" panose="020B0604020203020204" pitchFamily="34" charset="0"/>
        <a:buChar char="–"/>
        <a:defRPr sz="1399" kern="1200">
          <a:solidFill>
            <a:schemeClr val="bg1"/>
          </a:solidFill>
          <a:latin typeface="+mn-lt"/>
          <a:ea typeface="+mn-ea"/>
          <a:cs typeface="Intel Clear" panose="020B0604020203020204" pitchFamily="34" charset="0"/>
        </a:defRPr>
      </a:lvl5pPr>
      <a:lvl6pPr marL="2511896" indent="-228353" algn="l" defTabSz="456707" rtl="0" eaLnBrk="1" latinLnBrk="0" hangingPunct="1">
        <a:spcBef>
          <a:spcPct val="20000"/>
        </a:spcBef>
        <a:buFont typeface="Arial"/>
        <a:buChar char="•"/>
        <a:defRPr sz="1998" kern="1200">
          <a:solidFill>
            <a:schemeClr val="tx1"/>
          </a:solidFill>
          <a:latin typeface="+mn-lt"/>
          <a:ea typeface="+mn-ea"/>
          <a:cs typeface="+mn-cs"/>
        </a:defRPr>
      </a:lvl6pPr>
      <a:lvl7pPr marL="2968607" indent="-228353" algn="l" defTabSz="456707" rtl="0" eaLnBrk="1" latinLnBrk="0" hangingPunct="1">
        <a:spcBef>
          <a:spcPct val="20000"/>
        </a:spcBef>
        <a:buFont typeface="Arial"/>
        <a:buChar char="•"/>
        <a:defRPr sz="1998" kern="1200">
          <a:solidFill>
            <a:schemeClr val="tx1"/>
          </a:solidFill>
          <a:latin typeface="+mn-lt"/>
          <a:ea typeface="+mn-ea"/>
          <a:cs typeface="+mn-cs"/>
        </a:defRPr>
      </a:lvl7pPr>
      <a:lvl8pPr marL="3425316" indent="-228353" algn="l" defTabSz="456707" rtl="0" eaLnBrk="1" latinLnBrk="0" hangingPunct="1">
        <a:spcBef>
          <a:spcPct val="20000"/>
        </a:spcBef>
        <a:buFont typeface="Arial"/>
        <a:buChar char="•"/>
        <a:defRPr sz="1998" kern="1200">
          <a:solidFill>
            <a:schemeClr val="tx1"/>
          </a:solidFill>
          <a:latin typeface="+mn-lt"/>
          <a:ea typeface="+mn-ea"/>
          <a:cs typeface="+mn-cs"/>
        </a:defRPr>
      </a:lvl8pPr>
      <a:lvl9pPr marL="3882024" indent="-228353" algn="l" defTabSz="45670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07" rtl="0" eaLnBrk="1" latinLnBrk="0" hangingPunct="1">
        <a:defRPr sz="1799" kern="1200">
          <a:solidFill>
            <a:schemeClr val="tx1"/>
          </a:solidFill>
          <a:latin typeface="+mn-lt"/>
          <a:ea typeface="+mn-ea"/>
          <a:cs typeface="+mn-cs"/>
        </a:defRPr>
      </a:lvl1pPr>
      <a:lvl2pPr marL="456707" algn="l" defTabSz="456707" rtl="0" eaLnBrk="1" latinLnBrk="0" hangingPunct="1">
        <a:defRPr sz="1799" kern="1200">
          <a:solidFill>
            <a:schemeClr val="tx1"/>
          </a:solidFill>
          <a:latin typeface="+mn-lt"/>
          <a:ea typeface="+mn-ea"/>
          <a:cs typeface="+mn-cs"/>
        </a:defRPr>
      </a:lvl2pPr>
      <a:lvl3pPr marL="913419" algn="l" defTabSz="456707" rtl="0" eaLnBrk="1" latinLnBrk="0" hangingPunct="1">
        <a:defRPr sz="1799" kern="1200">
          <a:solidFill>
            <a:schemeClr val="tx1"/>
          </a:solidFill>
          <a:latin typeface="+mn-lt"/>
          <a:ea typeface="+mn-ea"/>
          <a:cs typeface="+mn-cs"/>
        </a:defRPr>
      </a:lvl3pPr>
      <a:lvl4pPr marL="1370128" algn="l" defTabSz="456707" rtl="0" eaLnBrk="1" latinLnBrk="0" hangingPunct="1">
        <a:defRPr sz="1799" kern="1200">
          <a:solidFill>
            <a:schemeClr val="tx1"/>
          </a:solidFill>
          <a:latin typeface="+mn-lt"/>
          <a:ea typeface="+mn-ea"/>
          <a:cs typeface="+mn-cs"/>
        </a:defRPr>
      </a:lvl4pPr>
      <a:lvl5pPr marL="1826837" algn="l" defTabSz="456707" rtl="0" eaLnBrk="1" latinLnBrk="0" hangingPunct="1">
        <a:defRPr sz="1799" kern="1200">
          <a:solidFill>
            <a:schemeClr val="tx1"/>
          </a:solidFill>
          <a:latin typeface="+mn-lt"/>
          <a:ea typeface="+mn-ea"/>
          <a:cs typeface="+mn-cs"/>
        </a:defRPr>
      </a:lvl5pPr>
      <a:lvl6pPr marL="2283544" algn="l" defTabSz="456707" rtl="0" eaLnBrk="1" latinLnBrk="0" hangingPunct="1">
        <a:defRPr sz="1799" kern="1200">
          <a:solidFill>
            <a:schemeClr val="tx1"/>
          </a:solidFill>
          <a:latin typeface="+mn-lt"/>
          <a:ea typeface="+mn-ea"/>
          <a:cs typeface="+mn-cs"/>
        </a:defRPr>
      </a:lvl6pPr>
      <a:lvl7pPr marL="2740251" algn="l" defTabSz="456707" rtl="0" eaLnBrk="1" latinLnBrk="0" hangingPunct="1">
        <a:defRPr sz="1799" kern="1200">
          <a:solidFill>
            <a:schemeClr val="tx1"/>
          </a:solidFill>
          <a:latin typeface="+mn-lt"/>
          <a:ea typeface="+mn-ea"/>
          <a:cs typeface="+mn-cs"/>
        </a:defRPr>
      </a:lvl7pPr>
      <a:lvl8pPr marL="3196960" algn="l" defTabSz="456707" rtl="0" eaLnBrk="1" latinLnBrk="0" hangingPunct="1">
        <a:defRPr sz="1799" kern="1200">
          <a:solidFill>
            <a:schemeClr val="tx1"/>
          </a:solidFill>
          <a:latin typeface="+mn-lt"/>
          <a:ea typeface="+mn-ea"/>
          <a:cs typeface="+mn-cs"/>
        </a:defRPr>
      </a:lvl8pPr>
      <a:lvl9pPr marL="3653669" algn="l" defTabSz="456707"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613" y="310132"/>
            <a:ext cx="8229600" cy="868679"/>
          </a:xfrm>
          <a:prstGeom prst="rect">
            <a:avLst/>
          </a:prstGeom>
        </p:spPr>
        <p:txBody>
          <a:bodyPr vert="horz" lIns="0" tIns="0" rIns="0" bIns="0" rtlCol="0" anchor="t" anchorCtr="0">
            <a:noAutofit/>
          </a:bodyPr>
          <a:lstStyle/>
          <a:p>
            <a:r>
              <a:rPr lang="en-US" dirty="0" smtClean="0"/>
              <a:t>54pt </a:t>
            </a:r>
            <a:r>
              <a:rPr lang="en-US" dirty="0"/>
              <a:t>Intel Clear Headline</a:t>
            </a:r>
          </a:p>
        </p:txBody>
      </p:sp>
      <p:sp>
        <p:nvSpPr>
          <p:cNvPr id="3" name="Text Placeholder 2"/>
          <p:cNvSpPr>
            <a:spLocks noGrp="1"/>
          </p:cNvSpPr>
          <p:nvPr>
            <p:ph type="body" idx="1"/>
          </p:nvPr>
        </p:nvSpPr>
        <p:spPr>
          <a:xfrm>
            <a:off x="455614" y="1203331"/>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grpSp>
        <p:nvGrpSpPr>
          <p:cNvPr id="4" name="Group 3"/>
          <p:cNvGrpSpPr/>
          <p:nvPr userDrawn="1"/>
        </p:nvGrpSpPr>
        <p:grpSpPr>
          <a:xfrm>
            <a:off x="8514793" y="4742456"/>
            <a:ext cx="337665" cy="222548"/>
            <a:chOff x="451796" y="386081"/>
            <a:chExt cx="1249194" cy="823318"/>
          </a:xfrm>
        </p:grpSpPr>
        <p:sp>
          <p:nvSpPr>
            <p:cNvPr id="5"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sp>
          <p:nvSpPr>
            <p:cNvPr id="6"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grpSp>
      <p:sp>
        <p:nvSpPr>
          <p:cNvPr id="7" name="Rectangle 6"/>
          <p:cNvSpPr/>
          <p:nvPr userDrawn="1"/>
        </p:nvSpPr>
        <p:spPr>
          <a:xfrm>
            <a:off x="5554507" y="4669064"/>
            <a:ext cx="2717411" cy="369332"/>
          </a:xfrm>
          <a:prstGeom prst="rect">
            <a:avLst/>
          </a:prstGeom>
        </p:spPr>
        <p:txBody>
          <a:bodyPr wrap="none">
            <a:spAutoFit/>
          </a:bodyPr>
          <a:lstStyle/>
          <a:p>
            <a:pPr algn="ctr" defTabSz="513400">
              <a:defRPr/>
            </a:pPr>
            <a:r>
              <a:rPr lang="en-US" dirty="0" smtClean="0">
                <a:solidFill>
                  <a:prstClr val="white"/>
                </a:solidFill>
                <a:ea typeface="Intel Clear" panose="020B0604020203020204" pitchFamily="34" charset="0"/>
                <a:cs typeface="Intel Clear" panose="020B0604020203020204" pitchFamily="34" charset="0"/>
              </a:rPr>
              <a:t>software.intel.com/</a:t>
            </a:r>
            <a:r>
              <a:rPr lang="en-US" dirty="0" err="1" smtClean="0">
                <a:solidFill>
                  <a:prstClr val="white"/>
                </a:solidFill>
                <a:ea typeface="Intel Clear" panose="020B0604020203020204" pitchFamily="34" charset="0"/>
                <a:cs typeface="Intel Clear" panose="020B0604020203020204" pitchFamily="34" charset="0"/>
              </a:rPr>
              <a:t>bigdl</a:t>
            </a:r>
            <a:endParaRPr lang="en-US" dirty="0">
              <a:solidFill>
                <a:prstClr val="white"/>
              </a:solidFill>
              <a:ea typeface="Intel Clear" panose="020B0604020203020204" pitchFamily="34" charset="0"/>
              <a:cs typeface="Intel Clear" panose="020B0604020203020204" pitchFamily="34" charset="0"/>
            </a:endParaRPr>
          </a:p>
        </p:txBody>
      </p:sp>
      <p:sp>
        <p:nvSpPr>
          <p:cNvPr id="8" name="Rectangle 7"/>
          <p:cNvSpPr/>
          <p:nvPr userDrawn="1"/>
        </p:nvSpPr>
        <p:spPr>
          <a:xfrm>
            <a:off x="455613" y="4669191"/>
            <a:ext cx="2501006" cy="369332"/>
          </a:xfrm>
          <a:prstGeom prst="rect">
            <a:avLst/>
          </a:prstGeom>
        </p:spPr>
        <p:txBody>
          <a:bodyPr wrap="none">
            <a:spAutoFit/>
          </a:bodyPr>
          <a:lstStyle/>
          <a:p>
            <a:pPr algn="ctr" defTabSz="513400">
              <a:defRPr/>
            </a:pPr>
            <a:r>
              <a:rPr lang="en-US" dirty="0" smtClean="0">
                <a:solidFill>
                  <a:prstClr val="white"/>
                </a:solidFill>
                <a:ea typeface="Intel Clear" panose="020B0604020203020204" pitchFamily="34" charset="0"/>
                <a:cs typeface="Intel Clear" panose="020B0604020203020204" pitchFamily="34" charset="0"/>
              </a:rPr>
              <a:t>bigdl-project.github.io</a:t>
            </a:r>
            <a:endParaRPr lang="en-US" dirty="0">
              <a:solidFill>
                <a:prstClr val="white"/>
              </a:solidFill>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316798293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timing>
    <p:tnLst>
      <p:par>
        <p:cTn id="1" dur="indefinite" restart="never" nodeType="tmRoot"/>
      </p:par>
    </p:tnLst>
  </p:timing>
  <p:hf hdr="0" ftr="0" dt="0"/>
  <p:txStyles>
    <p:titleStyle>
      <a:lvl1pPr algn="l" defTabSz="456707" rtl="0" eaLnBrk="1" latinLnBrk="0" hangingPunct="1">
        <a:lnSpc>
          <a:spcPct val="100000"/>
        </a:lnSpc>
        <a:spcBef>
          <a:spcPct val="0"/>
        </a:spcBef>
        <a:buNone/>
        <a:defRPr sz="5395" b="0" i="0" kern="1200" spc="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6707" rtl="0" eaLnBrk="1" latinLnBrk="0" hangingPunct="1">
        <a:spcBef>
          <a:spcPts val="1199"/>
        </a:spcBef>
        <a:spcAft>
          <a:spcPts val="0"/>
        </a:spcAft>
        <a:buFont typeface="Wingdings" panose="05000000000000000000" pitchFamily="2" charset="2"/>
        <a:buNone/>
        <a:defRPr sz="1799" b="0" kern="1200">
          <a:solidFill>
            <a:schemeClr val="bg1"/>
          </a:solidFill>
          <a:latin typeface="+mn-lt"/>
          <a:ea typeface="+mn-ea"/>
          <a:cs typeface="Intel Clear" panose="020B0604020203020204" pitchFamily="34" charset="0"/>
        </a:defRPr>
      </a:lvl1pPr>
      <a:lvl2pPr marL="225181" indent="-225181" algn="l" defTabSz="456707" rtl="0" eaLnBrk="1" latinLnBrk="0" hangingPunct="1">
        <a:spcBef>
          <a:spcPts val="1199"/>
        </a:spcBef>
        <a:buFont typeface="Wingdings" charset="2"/>
        <a:buChar char="§"/>
        <a:defRPr sz="1598" kern="1200" baseline="0">
          <a:solidFill>
            <a:schemeClr val="bg1"/>
          </a:solidFill>
          <a:latin typeface="+mn-lt"/>
          <a:ea typeface="+mn-ea"/>
          <a:cs typeface="Intel Clear" panose="020B0604020203020204" pitchFamily="34" charset="0"/>
        </a:defRPr>
      </a:lvl2pPr>
      <a:lvl3pPr marL="570887" indent="-228353" algn="l" defTabSz="456707" rtl="0" eaLnBrk="1" latinLnBrk="0" hangingPunct="1">
        <a:spcBef>
          <a:spcPts val="800"/>
        </a:spcBef>
        <a:buFont typeface="Intel Clear" panose="020B0604020203020204" pitchFamily="34" charset="0"/>
        <a:buChar char="–"/>
        <a:defRPr sz="1598" kern="1200">
          <a:solidFill>
            <a:schemeClr val="bg1"/>
          </a:solidFill>
          <a:latin typeface="+mn-lt"/>
          <a:ea typeface="+mn-ea"/>
          <a:cs typeface="Intel Clear" panose="020B0604020203020204" pitchFamily="34" charset="0"/>
        </a:defRPr>
      </a:lvl3pPr>
      <a:lvl4pPr marL="968922" indent="-228353" algn="l" defTabSz="456707" rtl="0" eaLnBrk="1" latinLnBrk="0" hangingPunct="1">
        <a:spcBef>
          <a:spcPct val="20000"/>
        </a:spcBef>
        <a:buFont typeface="Arial"/>
        <a:buChar char="–"/>
        <a:defRPr sz="1399" kern="1200">
          <a:solidFill>
            <a:schemeClr val="bg1"/>
          </a:solidFill>
          <a:latin typeface="+mn-lt"/>
          <a:ea typeface="+mn-ea"/>
          <a:cs typeface="Intel Clear" panose="020B0604020203020204" pitchFamily="34" charset="0"/>
        </a:defRPr>
      </a:lvl4pPr>
      <a:lvl5pPr marL="1317795" indent="-228353" algn="l" defTabSz="456707" rtl="0" eaLnBrk="1" latinLnBrk="0" hangingPunct="1">
        <a:spcBef>
          <a:spcPct val="20000"/>
        </a:spcBef>
        <a:buFont typeface="Intel Clear" panose="020B0604020203020204" pitchFamily="34" charset="0"/>
        <a:buChar char="–"/>
        <a:defRPr sz="1399" kern="1200">
          <a:solidFill>
            <a:schemeClr val="bg1"/>
          </a:solidFill>
          <a:latin typeface="+mn-lt"/>
          <a:ea typeface="+mn-ea"/>
          <a:cs typeface="Intel Clear" panose="020B0604020203020204" pitchFamily="34" charset="0"/>
        </a:defRPr>
      </a:lvl5pPr>
      <a:lvl6pPr marL="2511896" indent="-228353" algn="l" defTabSz="456707" rtl="0" eaLnBrk="1" latinLnBrk="0" hangingPunct="1">
        <a:spcBef>
          <a:spcPct val="20000"/>
        </a:spcBef>
        <a:buFont typeface="Arial"/>
        <a:buChar char="•"/>
        <a:defRPr sz="1998" kern="1200">
          <a:solidFill>
            <a:schemeClr val="tx1"/>
          </a:solidFill>
          <a:latin typeface="+mn-lt"/>
          <a:ea typeface="+mn-ea"/>
          <a:cs typeface="+mn-cs"/>
        </a:defRPr>
      </a:lvl6pPr>
      <a:lvl7pPr marL="2968607" indent="-228353" algn="l" defTabSz="456707" rtl="0" eaLnBrk="1" latinLnBrk="0" hangingPunct="1">
        <a:spcBef>
          <a:spcPct val="20000"/>
        </a:spcBef>
        <a:buFont typeface="Arial"/>
        <a:buChar char="•"/>
        <a:defRPr sz="1998" kern="1200">
          <a:solidFill>
            <a:schemeClr val="tx1"/>
          </a:solidFill>
          <a:latin typeface="+mn-lt"/>
          <a:ea typeface="+mn-ea"/>
          <a:cs typeface="+mn-cs"/>
        </a:defRPr>
      </a:lvl7pPr>
      <a:lvl8pPr marL="3425316" indent="-228353" algn="l" defTabSz="456707" rtl="0" eaLnBrk="1" latinLnBrk="0" hangingPunct="1">
        <a:spcBef>
          <a:spcPct val="20000"/>
        </a:spcBef>
        <a:buFont typeface="Arial"/>
        <a:buChar char="•"/>
        <a:defRPr sz="1998" kern="1200">
          <a:solidFill>
            <a:schemeClr val="tx1"/>
          </a:solidFill>
          <a:latin typeface="+mn-lt"/>
          <a:ea typeface="+mn-ea"/>
          <a:cs typeface="+mn-cs"/>
        </a:defRPr>
      </a:lvl8pPr>
      <a:lvl9pPr marL="3882024" indent="-228353" algn="l" defTabSz="45670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07" rtl="0" eaLnBrk="1" latinLnBrk="0" hangingPunct="1">
        <a:defRPr sz="1799" kern="1200">
          <a:solidFill>
            <a:schemeClr val="tx1"/>
          </a:solidFill>
          <a:latin typeface="+mn-lt"/>
          <a:ea typeface="+mn-ea"/>
          <a:cs typeface="+mn-cs"/>
        </a:defRPr>
      </a:lvl1pPr>
      <a:lvl2pPr marL="456707" algn="l" defTabSz="456707" rtl="0" eaLnBrk="1" latinLnBrk="0" hangingPunct="1">
        <a:defRPr sz="1799" kern="1200">
          <a:solidFill>
            <a:schemeClr val="tx1"/>
          </a:solidFill>
          <a:latin typeface="+mn-lt"/>
          <a:ea typeface="+mn-ea"/>
          <a:cs typeface="+mn-cs"/>
        </a:defRPr>
      </a:lvl2pPr>
      <a:lvl3pPr marL="913419" algn="l" defTabSz="456707" rtl="0" eaLnBrk="1" latinLnBrk="0" hangingPunct="1">
        <a:defRPr sz="1799" kern="1200">
          <a:solidFill>
            <a:schemeClr val="tx1"/>
          </a:solidFill>
          <a:latin typeface="+mn-lt"/>
          <a:ea typeface="+mn-ea"/>
          <a:cs typeface="+mn-cs"/>
        </a:defRPr>
      </a:lvl3pPr>
      <a:lvl4pPr marL="1370128" algn="l" defTabSz="456707" rtl="0" eaLnBrk="1" latinLnBrk="0" hangingPunct="1">
        <a:defRPr sz="1799" kern="1200">
          <a:solidFill>
            <a:schemeClr val="tx1"/>
          </a:solidFill>
          <a:latin typeface="+mn-lt"/>
          <a:ea typeface="+mn-ea"/>
          <a:cs typeface="+mn-cs"/>
        </a:defRPr>
      </a:lvl4pPr>
      <a:lvl5pPr marL="1826837" algn="l" defTabSz="456707" rtl="0" eaLnBrk="1" latinLnBrk="0" hangingPunct="1">
        <a:defRPr sz="1799" kern="1200">
          <a:solidFill>
            <a:schemeClr val="tx1"/>
          </a:solidFill>
          <a:latin typeface="+mn-lt"/>
          <a:ea typeface="+mn-ea"/>
          <a:cs typeface="+mn-cs"/>
        </a:defRPr>
      </a:lvl5pPr>
      <a:lvl6pPr marL="2283544" algn="l" defTabSz="456707" rtl="0" eaLnBrk="1" latinLnBrk="0" hangingPunct="1">
        <a:defRPr sz="1799" kern="1200">
          <a:solidFill>
            <a:schemeClr val="tx1"/>
          </a:solidFill>
          <a:latin typeface="+mn-lt"/>
          <a:ea typeface="+mn-ea"/>
          <a:cs typeface="+mn-cs"/>
        </a:defRPr>
      </a:lvl6pPr>
      <a:lvl7pPr marL="2740251" algn="l" defTabSz="456707" rtl="0" eaLnBrk="1" latinLnBrk="0" hangingPunct="1">
        <a:defRPr sz="1799" kern="1200">
          <a:solidFill>
            <a:schemeClr val="tx1"/>
          </a:solidFill>
          <a:latin typeface="+mn-lt"/>
          <a:ea typeface="+mn-ea"/>
          <a:cs typeface="+mn-cs"/>
        </a:defRPr>
      </a:lvl7pPr>
      <a:lvl8pPr marL="3196960" algn="l" defTabSz="456707" rtl="0" eaLnBrk="1" latinLnBrk="0" hangingPunct="1">
        <a:defRPr sz="1799" kern="1200">
          <a:solidFill>
            <a:schemeClr val="tx1"/>
          </a:solidFill>
          <a:latin typeface="+mn-lt"/>
          <a:ea typeface="+mn-ea"/>
          <a:cs typeface="+mn-cs"/>
        </a:defRPr>
      </a:lvl8pPr>
      <a:lvl9pPr marL="3653669" algn="l" defTabSz="456707"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5143500"/>
          </a:xfrm>
          <a:prstGeom prst="rect">
            <a:avLst/>
          </a:prstGeom>
          <a:solidFill>
            <a:schemeClr val="bg2">
              <a:alpha val="39000"/>
            </a:schemeClr>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500" dirty="0" smtClean="0">
              <a:solidFill>
                <a:srgbClr val="FFFFFF"/>
              </a:solidFill>
              <a:cs typeface="Arial" charset="0"/>
            </a:endParaRPr>
          </a:p>
        </p:txBody>
      </p:sp>
      <p:sp>
        <p:nvSpPr>
          <p:cNvPr id="4113" name="Rectangle 17"/>
          <p:cNvSpPr>
            <a:spLocks noChangeArrowheads="1"/>
          </p:cNvSpPr>
          <p:nvPr/>
        </p:nvSpPr>
        <p:spPr bwMode="auto">
          <a:xfrm>
            <a:off x="365128" y="285753"/>
            <a:ext cx="8410576" cy="992981"/>
          </a:xfrm>
          <a:prstGeom prst="rect">
            <a:avLst/>
          </a:prstGeom>
          <a:noFill/>
          <a:ln w="9525">
            <a:noFill/>
            <a:miter lim="800000"/>
            <a:headEnd/>
            <a:tailEnd/>
          </a:ln>
          <a:effectLst/>
        </p:spPr>
        <p:txBody>
          <a:bodyPr lIns="50426" tIns="25214" rIns="50426" bIns="25214" anchor="ctr" anchorCtr="1"/>
          <a:lstStyle/>
          <a:p>
            <a:pPr defTabSz="685800">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4" y="1345412"/>
            <a:ext cx="8407400" cy="3126581"/>
          </a:xfrm>
          <a:prstGeom prst="rect">
            <a:avLst/>
          </a:prstGeom>
          <a:noFill/>
          <a:ln w="9525">
            <a:noFill/>
            <a:miter lim="800000"/>
            <a:headEnd/>
            <a:tailEnd/>
          </a:ln>
          <a:effectLst/>
        </p:spPr>
        <p:txBody>
          <a:bodyPr lIns="50078" tIns="25040" rIns="50078" bIns="25040" anchorCtr="1"/>
          <a:lstStyle/>
          <a:p>
            <a:pPr marL="123541" indent="-123541" defTabSz="685800">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87500"/>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54"/>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userDrawn="1"/>
        </p:nvSpPr>
        <p:spPr>
          <a:xfrm>
            <a:off x="5554507" y="4669064"/>
            <a:ext cx="2717411" cy="369332"/>
          </a:xfrm>
          <a:prstGeom prst="rect">
            <a:avLst/>
          </a:prstGeom>
        </p:spPr>
        <p:txBody>
          <a:bodyPr wrap="none">
            <a:spAutoFit/>
          </a:bodyPr>
          <a:lstStyle/>
          <a:p>
            <a:pPr algn="ctr" defTabSz="513400">
              <a:defRPr/>
            </a:pPr>
            <a:r>
              <a:rPr lang="en-US" dirty="0" smtClean="0">
                <a:solidFill>
                  <a:prstClr val="white"/>
                </a:solidFill>
                <a:ea typeface="Intel Clear" panose="020B0604020203020204" pitchFamily="34" charset="0"/>
                <a:cs typeface="Intel Clear" panose="020B0604020203020204" pitchFamily="34" charset="0"/>
              </a:rPr>
              <a:t>software.intel.com/</a:t>
            </a:r>
            <a:r>
              <a:rPr lang="en-US" dirty="0" err="1" smtClean="0">
                <a:solidFill>
                  <a:prstClr val="white"/>
                </a:solidFill>
                <a:ea typeface="Intel Clear" panose="020B0604020203020204" pitchFamily="34" charset="0"/>
                <a:cs typeface="Intel Clear" panose="020B0604020203020204" pitchFamily="34" charset="0"/>
              </a:rPr>
              <a:t>bigdl</a:t>
            </a:r>
            <a:endParaRPr lang="en-US" dirty="0">
              <a:solidFill>
                <a:prstClr val="white"/>
              </a:solidFill>
              <a:ea typeface="Intel Clear" panose="020B0604020203020204" pitchFamily="34" charset="0"/>
              <a:cs typeface="Intel Clear" panose="020B0604020203020204" pitchFamily="34" charset="0"/>
            </a:endParaRPr>
          </a:p>
        </p:txBody>
      </p:sp>
      <p:sp>
        <p:nvSpPr>
          <p:cNvPr id="9" name="Rectangle 8"/>
          <p:cNvSpPr/>
          <p:nvPr userDrawn="1"/>
        </p:nvSpPr>
        <p:spPr>
          <a:xfrm>
            <a:off x="455613" y="4669191"/>
            <a:ext cx="2501006" cy="369332"/>
          </a:xfrm>
          <a:prstGeom prst="rect">
            <a:avLst/>
          </a:prstGeom>
        </p:spPr>
        <p:txBody>
          <a:bodyPr wrap="none">
            <a:spAutoFit/>
          </a:bodyPr>
          <a:lstStyle/>
          <a:p>
            <a:pPr algn="ctr" defTabSz="513400">
              <a:defRPr/>
            </a:pPr>
            <a:r>
              <a:rPr lang="en-US" dirty="0" smtClean="0">
                <a:solidFill>
                  <a:prstClr val="white"/>
                </a:solidFill>
                <a:ea typeface="Intel Clear" panose="020B0604020203020204" pitchFamily="34" charset="0"/>
                <a:cs typeface="Intel Clear" panose="020B0604020203020204" pitchFamily="34" charset="0"/>
              </a:rPr>
              <a:t>bigdl-project.github.io</a:t>
            </a:r>
            <a:endParaRPr lang="en-US" dirty="0">
              <a:solidFill>
                <a:prstClr val="white"/>
              </a:solidFill>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4217047199"/>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transition>
    <p:fade/>
  </p:transition>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5500" spc="94" baseline="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6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2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684"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4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1" indent="-123541"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33" indent="-123541"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23" indent="-123541"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774" indent="-13137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566"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27"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689"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250"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11" indent="-126151"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23" rtl="0" eaLnBrk="1" latinLnBrk="0" hangingPunct="1">
        <a:defRPr sz="1000" kern="1200">
          <a:solidFill>
            <a:schemeClr val="tx1"/>
          </a:solidFill>
          <a:latin typeface="+mn-lt"/>
          <a:ea typeface="+mn-ea"/>
          <a:cs typeface="+mn-cs"/>
        </a:defRPr>
      </a:lvl1pPr>
      <a:lvl2pPr marL="250561" algn="l" defTabSz="501123" rtl="0" eaLnBrk="1" latinLnBrk="0" hangingPunct="1">
        <a:defRPr sz="1000" kern="1200">
          <a:solidFill>
            <a:schemeClr val="tx1"/>
          </a:solidFill>
          <a:latin typeface="+mn-lt"/>
          <a:ea typeface="+mn-ea"/>
          <a:cs typeface="+mn-cs"/>
        </a:defRPr>
      </a:lvl2pPr>
      <a:lvl3pPr marL="501123" algn="l" defTabSz="501123" rtl="0" eaLnBrk="1" latinLnBrk="0" hangingPunct="1">
        <a:defRPr sz="1000" kern="1200">
          <a:solidFill>
            <a:schemeClr val="tx1"/>
          </a:solidFill>
          <a:latin typeface="+mn-lt"/>
          <a:ea typeface="+mn-ea"/>
          <a:cs typeface="+mn-cs"/>
        </a:defRPr>
      </a:lvl3pPr>
      <a:lvl4pPr marL="751684" algn="l" defTabSz="501123" rtl="0" eaLnBrk="1" latinLnBrk="0" hangingPunct="1">
        <a:defRPr sz="1000" kern="1200">
          <a:solidFill>
            <a:schemeClr val="tx1"/>
          </a:solidFill>
          <a:latin typeface="+mn-lt"/>
          <a:ea typeface="+mn-ea"/>
          <a:cs typeface="+mn-cs"/>
        </a:defRPr>
      </a:lvl4pPr>
      <a:lvl5pPr marL="1002245" algn="l" defTabSz="501123" rtl="0" eaLnBrk="1" latinLnBrk="0" hangingPunct="1">
        <a:defRPr sz="1000" kern="1200">
          <a:solidFill>
            <a:schemeClr val="tx1"/>
          </a:solidFill>
          <a:latin typeface="+mn-lt"/>
          <a:ea typeface="+mn-ea"/>
          <a:cs typeface="+mn-cs"/>
        </a:defRPr>
      </a:lvl5pPr>
      <a:lvl6pPr marL="1252808" algn="l" defTabSz="501123" rtl="0" eaLnBrk="1" latinLnBrk="0" hangingPunct="1">
        <a:defRPr sz="1000" kern="1200">
          <a:solidFill>
            <a:schemeClr val="tx1"/>
          </a:solidFill>
          <a:latin typeface="+mn-lt"/>
          <a:ea typeface="+mn-ea"/>
          <a:cs typeface="+mn-cs"/>
        </a:defRPr>
      </a:lvl6pPr>
      <a:lvl7pPr marL="1503368" algn="l" defTabSz="501123" rtl="0" eaLnBrk="1" latinLnBrk="0" hangingPunct="1">
        <a:defRPr sz="1000" kern="1200">
          <a:solidFill>
            <a:schemeClr val="tx1"/>
          </a:solidFill>
          <a:latin typeface="+mn-lt"/>
          <a:ea typeface="+mn-ea"/>
          <a:cs typeface="+mn-cs"/>
        </a:defRPr>
      </a:lvl7pPr>
      <a:lvl8pPr marL="1753930" algn="l" defTabSz="501123" rtl="0" eaLnBrk="1" latinLnBrk="0" hangingPunct="1">
        <a:defRPr sz="1000" kern="1200">
          <a:solidFill>
            <a:schemeClr val="tx1"/>
          </a:solidFill>
          <a:latin typeface="+mn-lt"/>
          <a:ea typeface="+mn-ea"/>
          <a:cs typeface="+mn-cs"/>
        </a:defRPr>
      </a:lvl8pPr>
      <a:lvl9pPr marL="2004491" algn="l" defTabSz="501123"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613" y="310132"/>
            <a:ext cx="8229600" cy="868679"/>
          </a:xfrm>
          <a:prstGeom prst="rect">
            <a:avLst/>
          </a:prstGeom>
        </p:spPr>
        <p:txBody>
          <a:bodyPr vert="horz" lIns="0" tIns="0" rIns="0" bIns="0" rtlCol="0" anchor="t" anchorCtr="0">
            <a:noAutofit/>
          </a:bodyPr>
          <a:lstStyle/>
          <a:p>
            <a:r>
              <a:rPr lang="en-US" dirty="0" smtClean="0"/>
              <a:t>54pt </a:t>
            </a:r>
            <a:r>
              <a:rPr lang="en-US" dirty="0"/>
              <a:t>Intel Clear Headline</a:t>
            </a:r>
          </a:p>
        </p:txBody>
      </p:sp>
      <p:sp>
        <p:nvSpPr>
          <p:cNvPr id="3" name="Text Placeholder 2"/>
          <p:cNvSpPr>
            <a:spLocks noGrp="1"/>
          </p:cNvSpPr>
          <p:nvPr>
            <p:ph type="body" idx="1"/>
          </p:nvPr>
        </p:nvSpPr>
        <p:spPr>
          <a:xfrm>
            <a:off x="455614" y="1203331"/>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grpSp>
        <p:nvGrpSpPr>
          <p:cNvPr id="4" name="Group 3"/>
          <p:cNvGrpSpPr/>
          <p:nvPr userDrawn="1"/>
        </p:nvGrpSpPr>
        <p:grpSpPr>
          <a:xfrm>
            <a:off x="8584247" y="4805209"/>
            <a:ext cx="337665" cy="222548"/>
            <a:chOff x="451796" y="386081"/>
            <a:chExt cx="1249194" cy="823318"/>
          </a:xfrm>
        </p:grpSpPr>
        <p:sp>
          <p:nvSpPr>
            <p:cNvPr id="5"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sp>
          <p:nvSpPr>
            <p:cNvPr id="6"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a:endParaRPr lang="en-US" sz="1799">
                <a:solidFill>
                  <a:prstClr val="white"/>
                </a:solidFill>
              </a:endParaRPr>
            </a:p>
          </p:txBody>
        </p:sp>
      </p:grpSp>
    </p:spTree>
    <p:extLst>
      <p:ext uri="{BB962C8B-B14F-4D97-AF65-F5344CB8AC3E}">
        <p14:creationId xmlns:p14="http://schemas.microsoft.com/office/powerpoint/2010/main" val="17027681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timing>
    <p:tnLst>
      <p:par>
        <p:cTn id="1" dur="indefinite" restart="never" nodeType="tmRoot"/>
      </p:par>
    </p:tnLst>
  </p:timing>
  <p:hf hdr="0" ftr="0" dt="0"/>
  <p:txStyles>
    <p:titleStyle>
      <a:lvl1pPr algn="l" defTabSz="456707" rtl="0" eaLnBrk="1" latinLnBrk="0" hangingPunct="1">
        <a:lnSpc>
          <a:spcPct val="100000"/>
        </a:lnSpc>
        <a:spcBef>
          <a:spcPct val="0"/>
        </a:spcBef>
        <a:buNone/>
        <a:defRPr sz="5395" b="0" i="0" kern="1200" spc="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6707" rtl="0" eaLnBrk="1" latinLnBrk="0" hangingPunct="1">
        <a:spcBef>
          <a:spcPts val="1199"/>
        </a:spcBef>
        <a:spcAft>
          <a:spcPts val="0"/>
        </a:spcAft>
        <a:buFont typeface="Wingdings" panose="05000000000000000000" pitchFamily="2" charset="2"/>
        <a:buNone/>
        <a:defRPr sz="1799" b="0" kern="1200">
          <a:solidFill>
            <a:schemeClr val="bg1"/>
          </a:solidFill>
          <a:latin typeface="+mn-lt"/>
          <a:ea typeface="+mn-ea"/>
          <a:cs typeface="Intel Clear" panose="020B0604020203020204" pitchFamily="34" charset="0"/>
        </a:defRPr>
      </a:lvl1pPr>
      <a:lvl2pPr marL="225181" indent="-225181" algn="l" defTabSz="456707" rtl="0" eaLnBrk="1" latinLnBrk="0" hangingPunct="1">
        <a:spcBef>
          <a:spcPts val="1199"/>
        </a:spcBef>
        <a:buFont typeface="Wingdings" charset="2"/>
        <a:buChar char="§"/>
        <a:defRPr sz="1598" kern="1200" baseline="0">
          <a:solidFill>
            <a:schemeClr val="bg1"/>
          </a:solidFill>
          <a:latin typeface="+mn-lt"/>
          <a:ea typeface="+mn-ea"/>
          <a:cs typeface="Intel Clear" panose="020B0604020203020204" pitchFamily="34" charset="0"/>
        </a:defRPr>
      </a:lvl2pPr>
      <a:lvl3pPr marL="570887" indent="-228353" algn="l" defTabSz="456707" rtl="0" eaLnBrk="1" latinLnBrk="0" hangingPunct="1">
        <a:spcBef>
          <a:spcPts val="800"/>
        </a:spcBef>
        <a:buFont typeface="Intel Clear" panose="020B0604020203020204" pitchFamily="34" charset="0"/>
        <a:buChar char="–"/>
        <a:defRPr sz="1598" kern="1200">
          <a:solidFill>
            <a:schemeClr val="bg1"/>
          </a:solidFill>
          <a:latin typeface="+mn-lt"/>
          <a:ea typeface="+mn-ea"/>
          <a:cs typeface="Intel Clear" panose="020B0604020203020204" pitchFamily="34" charset="0"/>
        </a:defRPr>
      </a:lvl3pPr>
      <a:lvl4pPr marL="968922" indent="-228353" algn="l" defTabSz="456707" rtl="0" eaLnBrk="1" latinLnBrk="0" hangingPunct="1">
        <a:spcBef>
          <a:spcPct val="20000"/>
        </a:spcBef>
        <a:buFont typeface="Arial"/>
        <a:buChar char="–"/>
        <a:defRPr sz="1399" kern="1200">
          <a:solidFill>
            <a:schemeClr val="bg1"/>
          </a:solidFill>
          <a:latin typeface="+mn-lt"/>
          <a:ea typeface="+mn-ea"/>
          <a:cs typeface="Intel Clear" panose="020B0604020203020204" pitchFamily="34" charset="0"/>
        </a:defRPr>
      </a:lvl4pPr>
      <a:lvl5pPr marL="1317795" indent="-228353" algn="l" defTabSz="456707" rtl="0" eaLnBrk="1" latinLnBrk="0" hangingPunct="1">
        <a:spcBef>
          <a:spcPct val="20000"/>
        </a:spcBef>
        <a:buFont typeface="Intel Clear" panose="020B0604020203020204" pitchFamily="34" charset="0"/>
        <a:buChar char="–"/>
        <a:defRPr sz="1399" kern="1200">
          <a:solidFill>
            <a:schemeClr val="bg1"/>
          </a:solidFill>
          <a:latin typeface="+mn-lt"/>
          <a:ea typeface="+mn-ea"/>
          <a:cs typeface="Intel Clear" panose="020B0604020203020204" pitchFamily="34" charset="0"/>
        </a:defRPr>
      </a:lvl5pPr>
      <a:lvl6pPr marL="2511896" indent="-228353" algn="l" defTabSz="456707" rtl="0" eaLnBrk="1" latinLnBrk="0" hangingPunct="1">
        <a:spcBef>
          <a:spcPct val="20000"/>
        </a:spcBef>
        <a:buFont typeface="Arial"/>
        <a:buChar char="•"/>
        <a:defRPr sz="1998" kern="1200">
          <a:solidFill>
            <a:schemeClr val="tx1"/>
          </a:solidFill>
          <a:latin typeface="+mn-lt"/>
          <a:ea typeface="+mn-ea"/>
          <a:cs typeface="+mn-cs"/>
        </a:defRPr>
      </a:lvl6pPr>
      <a:lvl7pPr marL="2968607" indent="-228353" algn="l" defTabSz="456707" rtl="0" eaLnBrk="1" latinLnBrk="0" hangingPunct="1">
        <a:spcBef>
          <a:spcPct val="20000"/>
        </a:spcBef>
        <a:buFont typeface="Arial"/>
        <a:buChar char="•"/>
        <a:defRPr sz="1998" kern="1200">
          <a:solidFill>
            <a:schemeClr val="tx1"/>
          </a:solidFill>
          <a:latin typeface="+mn-lt"/>
          <a:ea typeface="+mn-ea"/>
          <a:cs typeface="+mn-cs"/>
        </a:defRPr>
      </a:lvl7pPr>
      <a:lvl8pPr marL="3425316" indent="-228353" algn="l" defTabSz="456707" rtl="0" eaLnBrk="1" latinLnBrk="0" hangingPunct="1">
        <a:spcBef>
          <a:spcPct val="20000"/>
        </a:spcBef>
        <a:buFont typeface="Arial"/>
        <a:buChar char="•"/>
        <a:defRPr sz="1998" kern="1200">
          <a:solidFill>
            <a:schemeClr val="tx1"/>
          </a:solidFill>
          <a:latin typeface="+mn-lt"/>
          <a:ea typeface="+mn-ea"/>
          <a:cs typeface="+mn-cs"/>
        </a:defRPr>
      </a:lvl8pPr>
      <a:lvl9pPr marL="3882024" indent="-228353" algn="l" defTabSz="45670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07" rtl="0" eaLnBrk="1" latinLnBrk="0" hangingPunct="1">
        <a:defRPr sz="1799" kern="1200">
          <a:solidFill>
            <a:schemeClr val="tx1"/>
          </a:solidFill>
          <a:latin typeface="+mn-lt"/>
          <a:ea typeface="+mn-ea"/>
          <a:cs typeface="+mn-cs"/>
        </a:defRPr>
      </a:lvl1pPr>
      <a:lvl2pPr marL="456707" algn="l" defTabSz="456707" rtl="0" eaLnBrk="1" latinLnBrk="0" hangingPunct="1">
        <a:defRPr sz="1799" kern="1200">
          <a:solidFill>
            <a:schemeClr val="tx1"/>
          </a:solidFill>
          <a:latin typeface="+mn-lt"/>
          <a:ea typeface="+mn-ea"/>
          <a:cs typeface="+mn-cs"/>
        </a:defRPr>
      </a:lvl2pPr>
      <a:lvl3pPr marL="913419" algn="l" defTabSz="456707" rtl="0" eaLnBrk="1" latinLnBrk="0" hangingPunct="1">
        <a:defRPr sz="1799" kern="1200">
          <a:solidFill>
            <a:schemeClr val="tx1"/>
          </a:solidFill>
          <a:latin typeface="+mn-lt"/>
          <a:ea typeface="+mn-ea"/>
          <a:cs typeface="+mn-cs"/>
        </a:defRPr>
      </a:lvl3pPr>
      <a:lvl4pPr marL="1370128" algn="l" defTabSz="456707" rtl="0" eaLnBrk="1" latinLnBrk="0" hangingPunct="1">
        <a:defRPr sz="1799" kern="1200">
          <a:solidFill>
            <a:schemeClr val="tx1"/>
          </a:solidFill>
          <a:latin typeface="+mn-lt"/>
          <a:ea typeface="+mn-ea"/>
          <a:cs typeface="+mn-cs"/>
        </a:defRPr>
      </a:lvl4pPr>
      <a:lvl5pPr marL="1826837" algn="l" defTabSz="456707" rtl="0" eaLnBrk="1" latinLnBrk="0" hangingPunct="1">
        <a:defRPr sz="1799" kern="1200">
          <a:solidFill>
            <a:schemeClr val="tx1"/>
          </a:solidFill>
          <a:latin typeface="+mn-lt"/>
          <a:ea typeface="+mn-ea"/>
          <a:cs typeface="+mn-cs"/>
        </a:defRPr>
      </a:lvl5pPr>
      <a:lvl6pPr marL="2283544" algn="l" defTabSz="456707" rtl="0" eaLnBrk="1" latinLnBrk="0" hangingPunct="1">
        <a:defRPr sz="1799" kern="1200">
          <a:solidFill>
            <a:schemeClr val="tx1"/>
          </a:solidFill>
          <a:latin typeface="+mn-lt"/>
          <a:ea typeface="+mn-ea"/>
          <a:cs typeface="+mn-cs"/>
        </a:defRPr>
      </a:lvl6pPr>
      <a:lvl7pPr marL="2740251" algn="l" defTabSz="456707" rtl="0" eaLnBrk="1" latinLnBrk="0" hangingPunct="1">
        <a:defRPr sz="1799" kern="1200">
          <a:solidFill>
            <a:schemeClr val="tx1"/>
          </a:solidFill>
          <a:latin typeface="+mn-lt"/>
          <a:ea typeface="+mn-ea"/>
          <a:cs typeface="+mn-cs"/>
        </a:defRPr>
      </a:lvl7pPr>
      <a:lvl8pPr marL="3196960" algn="l" defTabSz="456707" rtl="0" eaLnBrk="1" latinLnBrk="0" hangingPunct="1">
        <a:defRPr sz="1799" kern="1200">
          <a:solidFill>
            <a:schemeClr val="tx1"/>
          </a:solidFill>
          <a:latin typeface="+mn-lt"/>
          <a:ea typeface="+mn-ea"/>
          <a:cs typeface="+mn-cs"/>
        </a:defRPr>
      </a:lvl8pPr>
      <a:lvl9pPr marL="3653669" algn="l" defTabSz="45670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15.tiff"/><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57.xml"/><Relationship Id="rId5" Type="http://schemas.openxmlformats.org/officeDocument/2006/relationships/chart" Target="../charts/chart4.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hyperlink" Target="http://www.intel.com/performance" TargetMode="External"/><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6.png"/><Relationship Id="rId26" Type="http://schemas.openxmlformats.org/officeDocument/2006/relationships/image" Target="../media/image42.jpeg"/><Relationship Id="rId3" Type="http://schemas.openxmlformats.org/officeDocument/2006/relationships/image" Target="../media/image23.png"/><Relationship Id="rId21"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5" Type="http://schemas.microsoft.com/office/2007/relationships/hdphoto" Target="../media/hdphoto1.wdp"/><Relationship Id="rId2" Type="http://schemas.openxmlformats.org/officeDocument/2006/relationships/notesSlide" Target="../notesSlides/notesSlide3.xml"/><Relationship Id="rId16" Type="http://schemas.microsoft.com/office/2007/relationships/hdphoto" Target="../media/hdphoto3.wdp"/><Relationship Id="rId20" Type="http://schemas.openxmlformats.org/officeDocument/2006/relationships/image" Target="../media/image38.png"/><Relationship Id="rId1" Type="http://schemas.openxmlformats.org/officeDocument/2006/relationships/slideLayout" Target="../slideLayouts/slideLayout97.xml"/><Relationship Id="rId6" Type="http://schemas.microsoft.com/office/2007/relationships/hdphoto" Target="../media/hdphoto2.wdp"/><Relationship Id="rId11" Type="http://schemas.openxmlformats.org/officeDocument/2006/relationships/image" Target="../media/image30.png"/><Relationship Id="rId24" Type="http://schemas.openxmlformats.org/officeDocument/2006/relationships/image" Target="../media/image22.png"/><Relationship Id="rId5"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1.png"/><Relationship Id="rId28" Type="http://schemas.microsoft.com/office/2007/relationships/hdphoto" Target="../media/hdphoto4.wdp"/><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0.png"/><Relationship Id="rId27"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hyperlink" Target="http://www.intel.com/performance" TargetMode="External"/><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bwMode="auto">
          <a:xfrm>
            <a:off x="609861" y="1836023"/>
            <a:ext cx="8395915" cy="14516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ctr" rtl="0" eaLnBrk="1" fontAlgn="base" hangingPunct="1">
              <a:lnSpc>
                <a:spcPct val="90000"/>
              </a:lnSpc>
              <a:spcBef>
                <a:spcPct val="0"/>
              </a:spcBef>
              <a:spcAft>
                <a:spcPct val="0"/>
              </a:spcAft>
              <a:defRPr sz="5500" spc="94" baseline="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6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2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684"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4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a:lstStyle>
          <a:p>
            <a:pPr algn="l" defTabSz="914400" eaLnBrk="0" hangingPunct="0">
              <a:lnSpc>
                <a:spcPts val="5300"/>
              </a:lnSpc>
            </a:pPr>
            <a:r>
              <a:rPr lang="de-DE" sz="4400" dirty="0"/>
              <a:t>A</a:t>
            </a:r>
            <a:r>
              <a:rPr lang="en-US" altLang="zh-CN" sz="4400" dirty="0" err="1"/>
              <a:t>ccelerating</a:t>
            </a:r>
            <a:r>
              <a:rPr lang="en-US" altLang="zh-CN" sz="4400" dirty="0"/>
              <a:t> deep learning on apache spark </a:t>
            </a:r>
            <a:endParaRPr lang="en-US" altLang="zh-CN" sz="4400" dirty="0" smtClean="0"/>
          </a:p>
          <a:p>
            <a:pPr algn="l" defTabSz="914400" eaLnBrk="0" hangingPunct="0">
              <a:lnSpc>
                <a:spcPts val="5300"/>
              </a:lnSpc>
            </a:pPr>
            <a:r>
              <a:rPr lang="en-US" altLang="zh-CN" sz="4400" dirty="0" smtClean="0"/>
              <a:t>Using </a:t>
            </a:r>
            <a:r>
              <a:rPr lang="en-US" altLang="zh-CN" sz="4400" dirty="0" err="1" smtClean="0"/>
              <a:t>BigDL</a:t>
            </a:r>
            <a:r>
              <a:rPr lang="en-US" altLang="zh-CN" sz="4400" dirty="0" smtClean="0"/>
              <a:t> with coarse-grained </a:t>
            </a:r>
            <a:r>
              <a:rPr lang="en-US" altLang="zh-CN" sz="4400" dirty="0"/>
              <a:t>scheduling</a:t>
            </a:r>
            <a:endParaRPr lang="en-US" altLang="en-US" sz="4400" b="1" kern="1200" spc="0" dirty="0">
              <a:ln>
                <a:solidFill>
                  <a:sysClr val="windowText" lastClr="000000">
                    <a:alpha val="0"/>
                  </a:sysClr>
                </a:solidFill>
              </a:ln>
              <a:solidFill>
                <a:srgbClr val="FFFFFF"/>
              </a:solidFill>
              <a:effectLst>
                <a:outerShdw blurRad="444500" dir="2700000" algn="tl" rotWithShape="0">
                  <a:sysClr val="window" lastClr="FFFFFF">
                    <a:alpha val="26000"/>
                  </a:sysClr>
                </a:outerShdw>
              </a:effectLst>
              <a:latin typeface="Intel Clear Pro"/>
              <a:ea typeface="+mn-ea"/>
              <a:cs typeface="Arial" charset="0"/>
            </a:endParaRPr>
          </a:p>
        </p:txBody>
      </p:sp>
      <p:sp>
        <p:nvSpPr>
          <p:cNvPr id="4" name="Rectangle 3"/>
          <p:cNvSpPr/>
          <p:nvPr/>
        </p:nvSpPr>
        <p:spPr>
          <a:xfrm>
            <a:off x="609861" y="3620997"/>
            <a:ext cx="8024954" cy="1508105"/>
          </a:xfrm>
          <a:prstGeom prst="rect">
            <a:avLst/>
          </a:prstGeom>
        </p:spPr>
        <p:txBody>
          <a:bodyPr wrap="none">
            <a:spAutoFit/>
          </a:bodyPr>
          <a:lstStyle/>
          <a:p>
            <a:r>
              <a:rPr lang="en-US" sz="2000" dirty="0"/>
              <a:t>Shivaram </a:t>
            </a:r>
            <a:r>
              <a:rPr lang="en-US" sz="2000" dirty="0" smtClean="0"/>
              <a:t>Venkataraman (Microsoft Research, UC Berkeley)</a:t>
            </a:r>
            <a:endParaRPr lang="en-US" sz="2000" b="1" dirty="0" smtClean="0">
              <a:latin typeface="Intel Clear Light" panose="020B0404020203020204" pitchFamily="34" charset="0"/>
              <a:ea typeface="Intel Clear Light" panose="020B0404020203020204" pitchFamily="34" charset="0"/>
              <a:cs typeface="Intel Clear Light" panose="020B0404020203020204" pitchFamily="34" charset="0"/>
            </a:endParaRPr>
          </a:p>
          <a:p>
            <a:r>
              <a:rPr lang="en-US" sz="2000" b="1" dirty="0" smtClean="0">
                <a:latin typeface="Intel Clear Light" panose="020B0404020203020204" pitchFamily="34" charset="0"/>
                <a:ea typeface="Intel Clear Light" panose="020B0404020203020204" pitchFamily="34" charset="0"/>
                <a:cs typeface="Intel Clear Light" panose="020B0404020203020204" pitchFamily="34" charset="0"/>
              </a:rPr>
              <a:t>Ding </a:t>
            </a:r>
            <a:r>
              <a:rPr lang="en-US" sz="2000" b="1" dirty="0" err="1" smtClean="0">
                <a:latin typeface="Intel Clear Light" panose="020B0404020203020204" pitchFamily="34" charset="0"/>
                <a:ea typeface="Intel Clear Light" panose="020B0404020203020204" pitchFamily="34" charset="0"/>
                <a:cs typeface="Intel Clear Light" panose="020B0404020203020204" pitchFamily="34" charset="0"/>
              </a:rPr>
              <a:t>Ding</a:t>
            </a:r>
            <a:r>
              <a:rPr lang="en-US" sz="2000" b="1" dirty="0" smtClean="0">
                <a:latin typeface="Intel Clear Light" panose="020B0404020203020204" pitchFamily="34" charset="0"/>
                <a:ea typeface="Intel Clear Light" panose="020B0404020203020204" pitchFamily="34" charset="0"/>
                <a:cs typeface="Intel Clear Light" panose="020B0404020203020204" pitchFamily="34" charset="0"/>
              </a:rPr>
              <a:t> (Intel)</a:t>
            </a:r>
          </a:p>
          <a:p>
            <a:r>
              <a:rPr lang="en-US" sz="2000" b="1" dirty="0" smtClean="0">
                <a:latin typeface="Intel Clear Light" panose="020B0404020203020204" pitchFamily="34" charset="0"/>
                <a:ea typeface="Intel Clear Light" panose="020B0404020203020204" pitchFamily="34" charset="0"/>
                <a:cs typeface="Intel Clear Light" panose="020B0404020203020204" pitchFamily="34" charset="0"/>
              </a:rPr>
              <a:t>Sergey Ermolin (</a:t>
            </a:r>
            <a:r>
              <a:rPr lang="en-US" sz="2000" b="1" dirty="0">
                <a:latin typeface="Intel Clear Light" panose="020B0404020203020204" pitchFamily="34" charset="0"/>
                <a:ea typeface="Intel Clear Light" panose="020B0404020203020204" pitchFamily="34" charset="0"/>
                <a:cs typeface="Intel Clear Light" panose="020B0404020203020204" pitchFamily="34" charset="0"/>
              </a:rPr>
              <a:t>Intel</a:t>
            </a:r>
            <a:r>
              <a:rPr lang="en-US" sz="2000" b="1" dirty="0" smtClean="0">
                <a:latin typeface="Intel Clear Light" panose="020B0404020203020204" pitchFamily="34" charset="0"/>
                <a:ea typeface="Intel Clear Light" panose="020B0404020203020204" pitchFamily="34" charset="0"/>
                <a:cs typeface="Intel Clear Light" panose="020B0404020203020204" pitchFamily="34" charset="0"/>
              </a:rPr>
              <a:t>) 									March 2018</a:t>
            </a:r>
          </a:p>
          <a:p>
            <a:endParaRPr lang="en-US" sz="1600" b="1" dirty="0" smtClean="0">
              <a:solidFill>
                <a:schemeClr val="accent4">
                  <a:lumMod val="75000"/>
                </a:schemeClr>
              </a:solidFill>
              <a:latin typeface="Intel Clear Light" panose="020B0404020203020204" pitchFamily="34" charset="0"/>
              <a:ea typeface="Intel Clear Light" panose="020B0404020203020204" pitchFamily="34" charset="0"/>
              <a:cs typeface="Intel Clear Light" panose="020B0404020203020204" pitchFamily="34" charset="0"/>
            </a:endParaRPr>
          </a:p>
          <a:p>
            <a:r>
              <a:rPr lang="en-US" sz="1600" b="1" dirty="0" smtClean="0">
                <a:solidFill>
                  <a:schemeClr val="accent4">
                    <a:lumMod val="75000"/>
                  </a:schemeClr>
                </a:solidFill>
                <a:latin typeface="Intel Clear Light" panose="020B0404020203020204" pitchFamily="34" charset="0"/>
                <a:ea typeface="Intel Clear Light" panose="020B0404020203020204" pitchFamily="34" charset="0"/>
                <a:cs typeface="Intel Clear Light" panose="020B0404020203020204" pitchFamily="34" charset="0"/>
              </a:rPr>
              <a:t>www.linkedin.com/in/sergeyermolin</a:t>
            </a:r>
            <a:endParaRPr lang="en-US" sz="1600" b="1" dirty="0" smtClean="0">
              <a:solidFill>
                <a:schemeClr val="accent4">
                  <a:lumMod val="75000"/>
                </a:schemeClr>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Tree>
    <p:extLst>
      <p:ext uri="{BB962C8B-B14F-4D97-AF65-F5344CB8AC3E}">
        <p14:creationId xmlns:p14="http://schemas.microsoft.com/office/powerpoint/2010/main" val="209235743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10</a:t>
            </a:fld>
            <a:endParaRPr lang="en-US" dirty="0"/>
          </a:p>
        </p:txBody>
      </p:sp>
      <p:sp>
        <p:nvSpPr>
          <p:cNvPr id="3" name="Title 2"/>
          <p:cNvSpPr>
            <a:spLocks noGrp="1"/>
          </p:cNvSpPr>
          <p:nvPr>
            <p:ph type="title"/>
          </p:nvPr>
        </p:nvSpPr>
        <p:spPr/>
        <p:txBody>
          <a:bodyPr/>
          <a:lstStyle/>
          <a:p>
            <a:pPr algn="ctr"/>
            <a:r>
              <a:rPr lang="en-US" sz="4000" b="1" dirty="0" smtClean="0"/>
              <a:t>Parameter Synchronization is a significant part </a:t>
            </a:r>
            <a:br>
              <a:rPr lang="en-US" sz="4000" b="1" dirty="0" smtClean="0"/>
            </a:br>
            <a:r>
              <a:rPr lang="en-US" sz="4000" b="1" dirty="0" smtClean="0"/>
              <a:t>of Deep learning Spark jobs</a:t>
            </a:r>
            <a:endParaRPr lang="en-US" sz="4000" b="1" dirty="0"/>
          </a:p>
        </p:txBody>
      </p:sp>
      <p:sp>
        <p:nvSpPr>
          <p:cNvPr id="6" name="Title 1"/>
          <p:cNvSpPr txBox="1">
            <a:spLocks/>
          </p:cNvSpPr>
          <p:nvPr/>
        </p:nvSpPr>
        <p:spPr>
          <a:xfrm>
            <a:off x="535715" y="1737884"/>
            <a:ext cx="8076976" cy="85725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3200" b="0" i="0" kern="1200" spc="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defTabSz="914400">
              <a:spcBef>
                <a:spcPts val="0"/>
              </a:spcBef>
              <a:spcAft>
                <a:spcPts val="300"/>
              </a:spcAft>
              <a:defRPr/>
            </a:pPr>
            <a:r>
              <a:rPr lang="en-US" sz="1600" b="1" kern="0" dirty="0" smtClean="0">
                <a:solidFill>
                  <a:srgbClr val="0070C0"/>
                </a:solidFill>
                <a:latin typeface="+mn-lt"/>
                <a:ea typeface="+mn-ea"/>
                <a:cs typeface="+mn-cs"/>
              </a:rPr>
              <a:t>All Iterative </a:t>
            </a:r>
            <a:r>
              <a:rPr lang="en-US" sz="1600" b="1" kern="0" dirty="0">
                <a:solidFill>
                  <a:srgbClr val="0070C0"/>
                </a:solidFill>
                <a:latin typeface="+mn-lt"/>
                <a:ea typeface="+mn-ea"/>
                <a:cs typeface="+mn-cs"/>
              </a:rPr>
              <a:t>ML </a:t>
            </a:r>
            <a:r>
              <a:rPr lang="en-US" sz="1600" b="1" kern="0" dirty="0" smtClean="0">
                <a:solidFill>
                  <a:srgbClr val="0070C0"/>
                </a:solidFill>
                <a:latin typeface="+mn-lt"/>
                <a:ea typeface="+mn-ea"/>
                <a:cs typeface="+mn-cs"/>
              </a:rPr>
              <a:t>Algorithms exchange model parameters after each iterations </a:t>
            </a:r>
          </a:p>
          <a:p>
            <a:pPr defTabSz="914400">
              <a:spcBef>
                <a:spcPts val="0"/>
              </a:spcBef>
              <a:spcAft>
                <a:spcPts val="300"/>
              </a:spcAft>
              <a:defRPr/>
            </a:pPr>
            <a:r>
              <a:rPr lang="en-US" sz="1600" b="1" kern="0" dirty="0" smtClean="0">
                <a:solidFill>
                  <a:srgbClr val="0070C0"/>
                </a:solidFill>
                <a:latin typeface="+mn-lt"/>
                <a:ea typeface="+mn-ea"/>
                <a:cs typeface="+mn-cs"/>
              </a:rPr>
              <a:t>(SGD</a:t>
            </a:r>
            <a:r>
              <a:rPr lang="en-US" sz="1600" b="1" kern="0" dirty="0">
                <a:solidFill>
                  <a:srgbClr val="0070C0"/>
                </a:solidFill>
                <a:latin typeface="+mn-lt"/>
                <a:ea typeface="+mn-ea"/>
                <a:cs typeface="+mn-cs"/>
              </a:rPr>
              <a:t>, ADAM, </a:t>
            </a:r>
            <a:r>
              <a:rPr lang="en-US" sz="1600" b="1" kern="0" dirty="0" err="1" smtClean="0">
                <a:solidFill>
                  <a:srgbClr val="0070C0"/>
                </a:solidFill>
                <a:latin typeface="+mn-lt"/>
                <a:ea typeface="+mn-ea"/>
                <a:cs typeface="+mn-cs"/>
              </a:rPr>
              <a:t>etc</a:t>
            </a:r>
            <a:r>
              <a:rPr lang="en-US" sz="1600" b="1" kern="0" dirty="0" smtClean="0">
                <a:solidFill>
                  <a:srgbClr val="0070C0"/>
                </a:solidFill>
                <a:latin typeface="+mn-lt"/>
                <a:ea typeface="+mn-ea"/>
                <a:cs typeface="+mn-cs"/>
              </a:rPr>
              <a:t>) </a:t>
            </a:r>
            <a:endParaRPr lang="en-US" sz="1600" b="1" kern="0" dirty="0">
              <a:solidFill>
                <a:srgbClr val="0070C0"/>
              </a:solidFill>
              <a:latin typeface="+mn-lt"/>
              <a:ea typeface="+mn-ea"/>
              <a:cs typeface="+mn-cs"/>
            </a:endParaRPr>
          </a:p>
        </p:txBody>
      </p:sp>
      <p:sp>
        <p:nvSpPr>
          <p:cNvPr id="7" name="Rectangle 6"/>
          <p:cNvSpPr/>
          <p:nvPr/>
        </p:nvSpPr>
        <p:spPr>
          <a:xfrm>
            <a:off x="1591816" y="2627001"/>
            <a:ext cx="1112976" cy="94861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Oswald Bold"/>
                <a:cs typeface="Oswald Bold"/>
              </a:rPr>
              <a:t>Model </a:t>
            </a:r>
          </a:p>
          <a:p>
            <a:pPr algn="ctr"/>
            <a:r>
              <a:rPr lang="en-US" dirty="0" err="1" smtClean="0">
                <a:latin typeface="Oswald Bold"/>
                <a:cs typeface="Oswald Bold"/>
              </a:rPr>
              <a:t>Param</a:t>
            </a:r>
            <a:endParaRPr lang="en-US" dirty="0" smtClean="0">
              <a:latin typeface="Oswald Bold"/>
              <a:cs typeface="Oswald Bold"/>
            </a:endParaRPr>
          </a:p>
          <a:p>
            <a:pPr algn="ctr"/>
            <a:r>
              <a:rPr lang="en-US" dirty="0" smtClean="0">
                <a:latin typeface="Oswald Bold"/>
                <a:cs typeface="Oswald Bold"/>
              </a:rPr>
              <a:t>Update</a:t>
            </a:r>
            <a:endParaRPr lang="en-US" dirty="0">
              <a:latin typeface="Oswald Bold"/>
              <a:cs typeface="Oswald Bold"/>
            </a:endParaRPr>
          </a:p>
        </p:txBody>
      </p:sp>
      <p:grpSp>
        <p:nvGrpSpPr>
          <p:cNvPr id="9" name="Group 8"/>
          <p:cNvGrpSpPr/>
          <p:nvPr/>
        </p:nvGrpSpPr>
        <p:grpSpPr>
          <a:xfrm>
            <a:off x="362130" y="2442158"/>
            <a:ext cx="1053662" cy="1203449"/>
            <a:chOff x="3607980" y="1051410"/>
            <a:chExt cx="1421325" cy="1623378"/>
          </a:xfrm>
        </p:grpSpPr>
        <p:grpSp>
          <p:nvGrpSpPr>
            <p:cNvPr id="10" name="Group 9"/>
            <p:cNvGrpSpPr/>
            <p:nvPr/>
          </p:nvGrpSpPr>
          <p:grpSpPr>
            <a:xfrm>
              <a:off x="3755318" y="1127118"/>
              <a:ext cx="1095775" cy="1453251"/>
              <a:chOff x="4957450" y="1414815"/>
              <a:chExt cx="1095775" cy="1453251"/>
            </a:xfrm>
          </p:grpSpPr>
          <p:sp>
            <p:nvSpPr>
              <p:cNvPr id="12" name="Oval 11"/>
              <p:cNvSpPr/>
              <p:nvPr/>
            </p:nvSpPr>
            <p:spPr>
              <a:xfrm>
                <a:off x="4957450" y="1414815"/>
                <a:ext cx="173636" cy="17363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3" name="Oval 12"/>
              <p:cNvSpPr/>
              <p:nvPr/>
            </p:nvSpPr>
            <p:spPr>
              <a:xfrm>
                <a:off x="4957450" y="1712800"/>
                <a:ext cx="173636" cy="17363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 name="Oval 13"/>
              <p:cNvSpPr/>
              <p:nvPr/>
            </p:nvSpPr>
            <p:spPr>
              <a:xfrm>
                <a:off x="4957978" y="2406732"/>
                <a:ext cx="173636" cy="17363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5" name="Oval 14"/>
              <p:cNvSpPr/>
              <p:nvPr/>
            </p:nvSpPr>
            <p:spPr>
              <a:xfrm>
                <a:off x="4957978" y="2694430"/>
                <a:ext cx="173636" cy="17363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6" name="Oval 15"/>
              <p:cNvSpPr/>
              <p:nvPr/>
            </p:nvSpPr>
            <p:spPr>
              <a:xfrm>
                <a:off x="5879589" y="1712800"/>
                <a:ext cx="173636" cy="17363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7" name="Oval 16"/>
              <p:cNvSpPr/>
              <p:nvPr/>
            </p:nvSpPr>
            <p:spPr>
              <a:xfrm>
                <a:off x="5879589" y="2406732"/>
                <a:ext cx="173636" cy="17363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18" name="Straight Arrow Connector 17"/>
              <p:cNvCxnSpPr>
                <a:endCxn id="16" idx="2"/>
              </p:cNvCxnSpPr>
              <p:nvPr/>
            </p:nvCxnSpPr>
            <p:spPr>
              <a:xfrm>
                <a:off x="5131614" y="1501634"/>
                <a:ext cx="747974" cy="297985"/>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5" idx="6"/>
                <a:endCxn id="17" idx="2"/>
              </p:cNvCxnSpPr>
              <p:nvPr/>
            </p:nvCxnSpPr>
            <p:spPr>
              <a:xfrm flipV="1">
                <a:off x="5131614" y="2493550"/>
                <a:ext cx="747975" cy="287698"/>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6"/>
                <a:endCxn id="16" idx="2"/>
              </p:cNvCxnSpPr>
              <p:nvPr/>
            </p:nvCxnSpPr>
            <p:spPr>
              <a:xfrm>
                <a:off x="5131086" y="1799618"/>
                <a:ext cx="748503" cy="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6"/>
                <a:endCxn id="17" idx="2"/>
              </p:cNvCxnSpPr>
              <p:nvPr/>
            </p:nvCxnSpPr>
            <p:spPr>
              <a:xfrm>
                <a:off x="5131614" y="2493550"/>
                <a:ext cx="747974" cy="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4" idx="6"/>
                <a:endCxn id="16" idx="2"/>
              </p:cNvCxnSpPr>
              <p:nvPr/>
            </p:nvCxnSpPr>
            <p:spPr>
              <a:xfrm flipV="1">
                <a:off x="5131614" y="1799618"/>
                <a:ext cx="747975" cy="693932"/>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6"/>
                <a:endCxn id="16" idx="3"/>
              </p:cNvCxnSpPr>
              <p:nvPr/>
            </p:nvCxnSpPr>
            <p:spPr>
              <a:xfrm flipV="1">
                <a:off x="5131614" y="1861008"/>
                <a:ext cx="773403" cy="92024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3" idx="6"/>
                <a:endCxn id="17" idx="2"/>
              </p:cNvCxnSpPr>
              <p:nvPr/>
            </p:nvCxnSpPr>
            <p:spPr>
              <a:xfrm>
                <a:off x="5131086" y="1799618"/>
                <a:ext cx="748503" cy="693932"/>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2" idx="6"/>
                <a:endCxn id="17" idx="2"/>
              </p:cNvCxnSpPr>
              <p:nvPr/>
            </p:nvCxnSpPr>
            <p:spPr>
              <a:xfrm>
                <a:off x="5131086" y="1501633"/>
                <a:ext cx="748503" cy="991917"/>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11" name="Rectangle 10"/>
            <p:cNvSpPr/>
            <p:nvPr/>
          </p:nvSpPr>
          <p:spPr>
            <a:xfrm>
              <a:off x="3607980" y="1051410"/>
              <a:ext cx="1421325" cy="162337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 name="Group 25"/>
          <p:cNvGrpSpPr/>
          <p:nvPr/>
        </p:nvGrpSpPr>
        <p:grpSpPr>
          <a:xfrm>
            <a:off x="2807440" y="2445231"/>
            <a:ext cx="1050970" cy="1200375"/>
            <a:chOff x="3607980" y="1051410"/>
            <a:chExt cx="1421325" cy="1623378"/>
          </a:xfrm>
        </p:grpSpPr>
        <p:grpSp>
          <p:nvGrpSpPr>
            <p:cNvPr id="27" name="Group 26"/>
            <p:cNvGrpSpPr/>
            <p:nvPr/>
          </p:nvGrpSpPr>
          <p:grpSpPr>
            <a:xfrm>
              <a:off x="3755318" y="1127118"/>
              <a:ext cx="1095775" cy="1453251"/>
              <a:chOff x="4957450" y="1414815"/>
              <a:chExt cx="1095775" cy="1453251"/>
            </a:xfrm>
          </p:grpSpPr>
          <p:sp>
            <p:nvSpPr>
              <p:cNvPr id="29" name="Oval 28"/>
              <p:cNvSpPr/>
              <p:nvPr/>
            </p:nvSpPr>
            <p:spPr>
              <a:xfrm>
                <a:off x="4957450" y="1414815"/>
                <a:ext cx="173636" cy="173636"/>
              </a:xfrm>
              <a:prstGeom prst="ellipse">
                <a:avLst/>
              </a:prstGeom>
              <a:solidFill>
                <a:srgbClr val="C0504D"/>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30" name="Oval 29"/>
              <p:cNvSpPr/>
              <p:nvPr/>
            </p:nvSpPr>
            <p:spPr>
              <a:xfrm>
                <a:off x="4957450" y="1712800"/>
                <a:ext cx="173636" cy="173636"/>
              </a:xfrm>
              <a:prstGeom prst="ellipse">
                <a:avLst/>
              </a:prstGeom>
              <a:solidFill>
                <a:srgbClr val="C0504D"/>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31" name="Oval 30"/>
              <p:cNvSpPr/>
              <p:nvPr/>
            </p:nvSpPr>
            <p:spPr>
              <a:xfrm>
                <a:off x="4957978" y="2406732"/>
                <a:ext cx="173636" cy="173636"/>
              </a:xfrm>
              <a:prstGeom prst="ellipse">
                <a:avLst/>
              </a:prstGeom>
              <a:solidFill>
                <a:srgbClr val="C0504D"/>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32" name="Oval 31"/>
              <p:cNvSpPr/>
              <p:nvPr/>
            </p:nvSpPr>
            <p:spPr>
              <a:xfrm>
                <a:off x="4957978" y="2694430"/>
                <a:ext cx="173636" cy="173636"/>
              </a:xfrm>
              <a:prstGeom prst="ellipse">
                <a:avLst/>
              </a:prstGeom>
              <a:solidFill>
                <a:srgbClr val="C0504D"/>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33" name="Oval 32"/>
              <p:cNvSpPr/>
              <p:nvPr/>
            </p:nvSpPr>
            <p:spPr>
              <a:xfrm>
                <a:off x="5879589" y="1712800"/>
                <a:ext cx="173636" cy="173636"/>
              </a:xfrm>
              <a:prstGeom prst="ellipse">
                <a:avLst/>
              </a:prstGeom>
              <a:solidFill>
                <a:srgbClr val="C0504D"/>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34" name="Oval 33"/>
              <p:cNvSpPr/>
              <p:nvPr/>
            </p:nvSpPr>
            <p:spPr>
              <a:xfrm>
                <a:off x="5879589" y="2406732"/>
                <a:ext cx="173636" cy="173636"/>
              </a:xfrm>
              <a:prstGeom prst="ellipse">
                <a:avLst/>
              </a:prstGeom>
              <a:solidFill>
                <a:srgbClr val="C0504D"/>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35" name="Straight Arrow Connector 34"/>
              <p:cNvCxnSpPr>
                <a:endCxn id="33" idx="2"/>
              </p:cNvCxnSpPr>
              <p:nvPr/>
            </p:nvCxnSpPr>
            <p:spPr>
              <a:xfrm>
                <a:off x="5131614" y="1501634"/>
                <a:ext cx="747974" cy="297985"/>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6"/>
                <a:endCxn id="34" idx="2"/>
              </p:cNvCxnSpPr>
              <p:nvPr/>
            </p:nvCxnSpPr>
            <p:spPr>
              <a:xfrm flipV="1">
                <a:off x="5131614" y="2493550"/>
                <a:ext cx="747975" cy="287698"/>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0" idx="6"/>
                <a:endCxn id="33" idx="2"/>
              </p:cNvCxnSpPr>
              <p:nvPr/>
            </p:nvCxnSpPr>
            <p:spPr>
              <a:xfrm>
                <a:off x="5131086" y="1799618"/>
                <a:ext cx="748503" cy="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1" idx="6"/>
                <a:endCxn id="34" idx="2"/>
              </p:cNvCxnSpPr>
              <p:nvPr/>
            </p:nvCxnSpPr>
            <p:spPr>
              <a:xfrm>
                <a:off x="5131614" y="2493550"/>
                <a:ext cx="747974" cy="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31" idx="6"/>
                <a:endCxn id="33" idx="2"/>
              </p:cNvCxnSpPr>
              <p:nvPr/>
            </p:nvCxnSpPr>
            <p:spPr>
              <a:xfrm flipV="1">
                <a:off x="5131614" y="1799618"/>
                <a:ext cx="747975" cy="693932"/>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2" idx="6"/>
                <a:endCxn id="33" idx="3"/>
              </p:cNvCxnSpPr>
              <p:nvPr/>
            </p:nvCxnSpPr>
            <p:spPr>
              <a:xfrm flipV="1">
                <a:off x="5131614" y="1861008"/>
                <a:ext cx="773403" cy="92024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0" idx="6"/>
                <a:endCxn id="34" idx="2"/>
              </p:cNvCxnSpPr>
              <p:nvPr/>
            </p:nvCxnSpPr>
            <p:spPr>
              <a:xfrm>
                <a:off x="5131086" y="1799618"/>
                <a:ext cx="748503" cy="693932"/>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29" idx="6"/>
                <a:endCxn id="34" idx="2"/>
              </p:cNvCxnSpPr>
              <p:nvPr/>
            </p:nvCxnSpPr>
            <p:spPr>
              <a:xfrm>
                <a:off x="5131086" y="1501633"/>
                <a:ext cx="748503" cy="991917"/>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607980" y="1051410"/>
              <a:ext cx="1421325" cy="162337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3" name="Group 42"/>
          <p:cNvGrpSpPr/>
          <p:nvPr/>
        </p:nvGrpSpPr>
        <p:grpSpPr>
          <a:xfrm>
            <a:off x="5279523" y="2442157"/>
            <a:ext cx="1045829" cy="1203449"/>
            <a:chOff x="3607980" y="1051410"/>
            <a:chExt cx="1421325" cy="1623378"/>
          </a:xfrm>
        </p:grpSpPr>
        <p:grpSp>
          <p:nvGrpSpPr>
            <p:cNvPr id="44" name="Group 43"/>
            <p:cNvGrpSpPr/>
            <p:nvPr/>
          </p:nvGrpSpPr>
          <p:grpSpPr>
            <a:xfrm>
              <a:off x="3755316" y="1127118"/>
              <a:ext cx="1095777" cy="1453252"/>
              <a:chOff x="4957448" y="1414815"/>
              <a:chExt cx="1095777" cy="1453252"/>
            </a:xfrm>
          </p:grpSpPr>
          <p:sp>
            <p:nvSpPr>
              <p:cNvPr id="46" name="Oval 45"/>
              <p:cNvSpPr/>
              <p:nvPr/>
            </p:nvSpPr>
            <p:spPr>
              <a:xfrm>
                <a:off x="4957448" y="1414815"/>
                <a:ext cx="173636" cy="173635"/>
              </a:xfrm>
              <a:prstGeom prst="ellipse">
                <a:avLst/>
              </a:prstGeom>
              <a:solidFill>
                <a:srgbClr val="84AEAD"/>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7" name="Oval 46"/>
              <p:cNvSpPr/>
              <p:nvPr/>
            </p:nvSpPr>
            <p:spPr>
              <a:xfrm>
                <a:off x="4957450" y="1712799"/>
                <a:ext cx="173636" cy="173635"/>
              </a:xfrm>
              <a:prstGeom prst="ellipse">
                <a:avLst/>
              </a:prstGeom>
              <a:solidFill>
                <a:srgbClr val="84AEAD"/>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8" name="Oval 47"/>
              <p:cNvSpPr/>
              <p:nvPr/>
            </p:nvSpPr>
            <p:spPr>
              <a:xfrm>
                <a:off x="4957977" y="2406730"/>
                <a:ext cx="173636" cy="173635"/>
              </a:xfrm>
              <a:prstGeom prst="ellipse">
                <a:avLst/>
              </a:prstGeom>
              <a:solidFill>
                <a:srgbClr val="84AEAD"/>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9" name="Oval 48"/>
              <p:cNvSpPr/>
              <p:nvPr/>
            </p:nvSpPr>
            <p:spPr>
              <a:xfrm>
                <a:off x="4957977" y="2694431"/>
                <a:ext cx="173636" cy="173636"/>
              </a:xfrm>
              <a:prstGeom prst="ellipse">
                <a:avLst/>
              </a:prstGeom>
              <a:solidFill>
                <a:srgbClr val="84AEAD"/>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50" name="Oval 49"/>
              <p:cNvSpPr/>
              <p:nvPr/>
            </p:nvSpPr>
            <p:spPr>
              <a:xfrm>
                <a:off x="5879589" y="1712799"/>
                <a:ext cx="173636" cy="173636"/>
              </a:xfrm>
              <a:prstGeom prst="ellipse">
                <a:avLst/>
              </a:prstGeom>
              <a:solidFill>
                <a:srgbClr val="84AEAD"/>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51" name="Oval 50"/>
              <p:cNvSpPr/>
              <p:nvPr/>
            </p:nvSpPr>
            <p:spPr>
              <a:xfrm>
                <a:off x="5879589" y="2406732"/>
                <a:ext cx="173636" cy="173636"/>
              </a:xfrm>
              <a:prstGeom prst="ellipse">
                <a:avLst/>
              </a:prstGeom>
              <a:solidFill>
                <a:srgbClr val="84AEAD"/>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52" name="Straight Arrow Connector 51"/>
              <p:cNvCxnSpPr>
                <a:endCxn id="50" idx="2"/>
              </p:cNvCxnSpPr>
              <p:nvPr/>
            </p:nvCxnSpPr>
            <p:spPr>
              <a:xfrm>
                <a:off x="5131615" y="1501635"/>
                <a:ext cx="747975" cy="297986"/>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9" idx="6"/>
                <a:endCxn id="51" idx="2"/>
              </p:cNvCxnSpPr>
              <p:nvPr/>
            </p:nvCxnSpPr>
            <p:spPr>
              <a:xfrm flipV="1">
                <a:off x="5131614" y="2493550"/>
                <a:ext cx="747975" cy="287698"/>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7" idx="6"/>
                <a:endCxn id="50" idx="2"/>
              </p:cNvCxnSpPr>
              <p:nvPr/>
            </p:nvCxnSpPr>
            <p:spPr>
              <a:xfrm>
                <a:off x="5131086" y="1799618"/>
                <a:ext cx="748503" cy="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8" idx="6"/>
                <a:endCxn id="51" idx="2"/>
              </p:cNvCxnSpPr>
              <p:nvPr/>
            </p:nvCxnSpPr>
            <p:spPr>
              <a:xfrm>
                <a:off x="5131614" y="2493550"/>
                <a:ext cx="747974" cy="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48" idx="6"/>
                <a:endCxn id="50" idx="2"/>
              </p:cNvCxnSpPr>
              <p:nvPr/>
            </p:nvCxnSpPr>
            <p:spPr>
              <a:xfrm flipV="1">
                <a:off x="5131614" y="1799618"/>
                <a:ext cx="747975" cy="693932"/>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49" idx="6"/>
                <a:endCxn id="50" idx="3"/>
              </p:cNvCxnSpPr>
              <p:nvPr/>
            </p:nvCxnSpPr>
            <p:spPr>
              <a:xfrm flipV="1">
                <a:off x="5131614" y="1861008"/>
                <a:ext cx="773403" cy="920240"/>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7" idx="6"/>
                <a:endCxn id="51" idx="2"/>
              </p:cNvCxnSpPr>
              <p:nvPr/>
            </p:nvCxnSpPr>
            <p:spPr>
              <a:xfrm>
                <a:off x="5131086" y="1799618"/>
                <a:ext cx="748503" cy="693932"/>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6" idx="6"/>
                <a:endCxn id="51" idx="2"/>
              </p:cNvCxnSpPr>
              <p:nvPr/>
            </p:nvCxnSpPr>
            <p:spPr>
              <a:xfrm>
                <a:off x="5131086" y="1501633"/>
                <a:ext cx="748503" cy="991917"/>
              </a:xfrm>
              <a:prstGeom prst="straightConnector1">
                <a:avLst/>
              </a:prstGeom>
              <a:ln>
                <a:solidFill>
                  <a:srgbClr val="000000"/>
                </a:solidFill>
                <a:prstDash val="dot"/>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45" name="Rectangle 44"/>
            <p:cNvSpPr/>
            <p:nvPr/>
          </p:nvSpPr>
          <p:spPr>
            <a:xfrm>
              <a:off x="3607980" y="1051410"/>
              <a:ext cx="1421325" cy="162337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0" name="Title 1"/>
          <p:cNvSpPr txBox="1">
            <a:spLocks/>
          </p:cNvSpPr>
          <p:nvPr/>
        </p:nvSpPr>
        <p:spPr>
          <a:xfrm>
            <a:off x="608237" y="3921254"/>
            <a:ext cx="8076976" cy="61719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3200" b="0" i="0" kern="1200" spc="0" baseline="0">
                <a:solidFill>
                  <a:srgbClr val="344C5E"/>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defTabSz="914400">
              <a:spcBef>
                <a:spcPts val="0"/>
              </a:spcBef>
              <a:spcAft>
                <a:spcPts val="300"/>
              </a:spcAft>
              <a:defRPr/>
            </a:pPr>
            <a:r>
              <a:rPr lang="en-US" sz="1600" b="1" kern="0" dirty="0" smtClean="0">
                <a:solidFill>
                  <a:srgbClr val="C00000"/>
                </a:solidFill>
                <a:latin typeface="+mn-lt"/>
                <a:ea typeface="+mn-ea"/>
                <a:cs typeface="+mn-cs"/>
              </a:rPr>
              <a:t>The </a:t>
            </a:r>
            <a:r>
              <a:rPr lang="en-US" sz="1600" b="1" kern="0" dirty="0" smtClean="0">
                <a:solidFill>
                  <a:srgbClr val="C00000"/>
                </a:solidFill>
                <a:latin typeface="+mn-lt"/>
                <a:ea typeface="+mn-ea"/>
                <a:cs typeface="+mn-cs"/>
              </a:rPr>
              <a:t>larger your cluster and the more complex your model</a:t>
            </a:r>
            <a:r>
              <a:rPr lang="en-US" sz="1600" b="1" kern="0" dirty="0" smtClean="0">
                <a:solidFill>
                  <a:srgbClr val="C00000"/>
                </a:solidFill>
                <a:latin typeface="+mn-lt"/>
                <a:ea typeface="+mn-ea"/>
                <a:cs typeface="+mn-cs"/>
              </a:rPr>
              <a:t>, </a:t>
            </a:r>
            <a:r>
              <a:rPr lang="en-US" sz="1600" b="1" kern="0" dirty="0" smtClean="0">
                <a:solidFill>
                  <a:srgbClr val="C00000"/>
                </a:solidFill>
                <a:latin typeface="+mn-lt"/>
                <a:ea typeface="+mn-ea"/>
                <a:cs typeface="+mn-cs"/>
              </a:rPr>
              <a:t>the more time you </a:t>
            </a:r>
            <a:r>
              <a:rPr lang="en-US" sz="1600" b="1" kern="0" dirty="0" smtClean="0">
                <a:solidFill>
                  <a:srgbClr val="C00000"/>
                </a:solidFill>
                <a:latin typeface="+mn-lt"/>
                <a:ea typeface="+mn-ea"/>
                <a:cs typeface="+mn-cs"/>
              </a:rPr>
              <a:t>waste on model parameter </a:t>
            </a:r>
            <a:r>
              <a:rPr lang="en-US" sz="1600" b="1" kern="0" dirty="0" smtClean="0">
                <a:solidFill>
                  <a:srgbClr val="C00000"/>
                </a:solidFill>
                <a:latin typeface="+mn-lt"/>
                <a:ea typeface="+mn-ea"/>
                <a:cs typeface="+mn-cs"/>
              </a:rPr>
              <a:t>synchronization (scalability problem)</a:t>
            </a:r>
            <a:endParaRPr lang="en-US" sz="1600" b="1" kern="0" dirty="0">
              <a:solidFill>
                <a:srgbClr val="C00000"/>
              </a:solidFill>
              <a:latin typeface="+mn-lt"/>
              <a:ea typeface="+mn-ea"/>
              <a:cs typeface="+mn-cs"/>
            </a:endParaRPr>
          </a:p>
        </p:txBody>
      </p:sp>
      <p:sp>
        <p:nvSpPr>
          <p:cNvPr id="62" name="Rectangle 61"/>
          <p:cNvSpPr/>
          <p:nvPr/>
        </p:nvSpPr>
        <p:spPr>
          <a:xfrm>
            <a:off x="4012478" y="2608623"/>
            <a:ext cx="1112976" cy="94861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Oswald Bold"/>
                <a:cs typeface="Oswald Bold"/>
              </a:rPr>
              <a:t>Model </a:t>
            </a:r>
          </a:p>
          <a:p>
            <a:pPr algn="ctr"/>
            <a:r>
              <a:rPr lang="en-US" dirty="0" err="1" smtClean="0">
                <a:latin typeface="Oswald Bold"/>
                <a:cs typeface="Oswald Bold"/>
              </a:rPr>
              <a:t>Param</a:t>
            </a:r>
            <a:endParaRPr lang="en-US" dirty="0" smtClean="0">
              <a:latin typeface="Oswald Bold"/>
              <a:cs typeface="Oswald Bold"/>
            </a:endParaRPr>
          </a:p>
          <a:p>
            <a:pPr algn="ctr"/>
            <a:r>
              <a:rPr lang="en-US" dirty="0" smtClean="0">
                <a:latin typeface="Oswald Bold"/>
                <a:cs typeface="Oswald Bold"/>
              </a:rPr>
              <a:t>Update</a:t>
            </a:r>
            <a:endParaRPr lang="en-US" dirty="0">
              <a:latin typeface="Oswald Bold"/>
              <a:cs typeface="Oswald Bold"/>
            </a:endParaRPr>
          </a:p>
        </p:txBody>
      </p:sp>
      <p:sp>
        <p:nvSpPr>
          <p:cNvPr id="63" name="Rectangle 62"/>
          <p:cNvSpPr/>
          <p:nvPr/>
        </p:nvSpPr>
        <p:spPr>
          <a:xfrm>
            <a:off x="6498937" y="2595134"/>
            <a:ext cx="1112976" cy="94861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Oswald Bold"/>
                <a:cs typeface="Oswald Bold"/>
              </a:rPr>
              <a:t>Model </a:t>
            </a:r>
          </a:p>
          <a:p>
            <a:pPr algn="ctr"/>
            <a:r>
              <a:rPr lang="en-US" dirty="0" err="1" smtClean="0">
                <a:latin typeface="Oswald Bold"/>
                <a:cs typeface="Oswald Bold"/>
              </a:rPr>
              <a:t>Param</a:t>
            </a:r>
            <a:endParaRPr lang="en-US" dirty="0" smtClean="0">
              <a:latin typeface="Oswald Bold"/>
              <a:cs typeface="Oswald Bold"/>
            </a:endParaRPr>
          </a:p>
          <a:p>
            <a:pPr algn="ctr"/>
            <a:r>
              <a:rPr lang="en-US" dirty="0" smtClean="0">
                <a:latin typeface="Oswald Bold"/>
                <a:cs typeface="Oswald Bold"/>
              </a:rPr>
              <a:t>Update</a:t>
            </a:r>
            <a:endParaRPr lang="en-US" dirty="0">
              <a:latin typeface="Oswald Bold"/>
              <a:cs typeface="Oswald Bold"/>
            </a:endParaRPr>
          </a:p>
        </p:txBody>
      </p:sp>
      <p:sp>
        <p:nvSpPr>
          <p:cNvPr id="4" name="Rectangle 3"/>
          <p:cNvSpPr/>
          <p:nvPr/>
        </p:nvSpPr>
        <p:spPr>
          <a:xfrm>
            <a:off x="5181348" y="2190046"/>
            <a:ext cx="2558643" cy="1610686"/>
          </a:xfrm>
          <a:prstGeom prst="rect">
            <a:avLst/>
          </a:prstGeom>
          <a:solidFill>
            <a:srgbClr val="00B050">
              <a:alpha val="20000"/>
            </a:srgbClr>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2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2" grpId="0" animBg="1"/>
      <p:bldP spid="6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11</a:t>
            </a:fld>
            <a:endParaRPr lang="en-US" dirty="0"/>
          </a:p>
        </p:txBody>
      </p:sp>
      <p:sp>
        <p:nvSpPr>
          <p:cNvPr id="3" name="Title 2"/>
          <p:cNvSpPr>
            <a:spLocks noGrp="1"/>
          </p:cNvSpPr>
          <p:nvPr>
            <p:ph type="title"/>
          </p:nvPr>
        </p:nvSpPr>
        <p:spPr>
          <a:xfrm>
            <a:off x="469053" y="0"/>
            <a:ext cx="8229600" cy="868680"/>
          </a:xfrm>
        </p:spPr>
        <p:txBody>
          <a:bodyPr/>
          <a:lstStyle/>
          <a:p>
            <a:pPr algn="ctr"/>
            <a:r>
              <a:rPr lang="en-US" sz="4000" b="1" dirty="0" smtClean="0"/>
              <a:t>ZOOMING IN: Inside </a:t>
            </a:r>
            <a:r>
              <a:rPr lang="en-US" sz="4000" b="1" dirty="0"/>
              <a:t>each iteration</a:t>
            </a:r>
          </a:p>
        </p:txBody>
      </p:sp>
      <p:cxnSp>
        <p:nvCxnSpPr>
          <p:cNvPr id="20" name="Straight Arrow Connector 19"/>
          <p:cNvCxnSpPr>
            <a:stCxn id="6" idx="1"/>
            <a:endCxn id="13" idx="3"/>
          </p:cNvCxnSpPr>
          <p:nvPr/>
        </p:nvCxnSpPr>
        <p:spPr>
          <a:xfrm>
            <a:off x="850041" y="1419457"/>
            <a:ext cx="374624" cy="165382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20345" y="746793"/>
            <a:ext cx="1058780" cy="549529"/>
          </a:xfrm>
          <a:prstGeom prst="rect">
            <a:avLst/>
          </a:prstGeom>
          <a:noFill/>
        </p:spPr>
        <p:txBody>
          <a:bodyPr wrap="square">
            <a:spAutoFit/>
          </a:bodyPr>
          <a:lstStyle/>
          <a:p>
            <a:pPr algn="ctr"/>
            <a:r>
              <a:rPr lang="en-US" sz="1600" kern="0" dirty="0">
                <a:solidFill>
                  <a:srgbClr val="0070C0"/>
                </a:solidFill>
              </a:rPr>
              <a:t>Schedule </a:t>
            </a:r>
          </a:p>
          <a:p>
            <a:pPr algn="ctr"/>
            <a:r>
              <a:rPr lang="en-US" sz="1600" kern="0" dirty="0">
                <a:solidFill>
                  <a:srgbClr val="0070C0"/>
                </a:solidFill>
              </a:rPr>
              <a:t>Tasks</a:t>
            </a:r>
          </a:p>
        </p:txBody>
      </p:sp>
      <p:grpSp>
        <p:nvGrpSpPr>
          <p:cNvPr id="4" name="Group 3"/>
          <p:cNvGrpSpPr/>
          <p:nvPr/>
        </p:nvGrpSpPr>
        <p:grpSpPr>
          <a:xfrm>
            <a:off x="469053" y="1249383"/>
            <a:ext cx="4555590" cy="3088349"/>
            <a:chOff x="986117" y="1462988"/>
            <a:chExt cx="5274228" cy="3286433"/>
          </a:xfrm>
        </p:grpSpPr>
        <p:sp>
          <p:nvSpPr>
            <p:cNvPr id="6" name="Right Arrow 5"/>
            <p:cNvSpPr/>
            <p:nvPr/>
          </p:nvSpPr>
          <p:spPr>
            <a:xfrm>
              <a:off x="1427205" y="1462988"/>
              <a:ext cx="4580317"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986117" y="2011578"/>
              <a:ext cx="387804" cy="387804"/>
            </a:xfrm>
            <a:prstGeom prst="rect">
              <a:avLst/>
            </a:prstGeom>
          </p:spPr>
        </p:pic>
        <p:pic>
          <p:nvPicPr>
            <p:cNvPr id="8" name="Picture 7"/>
            <p:cNvPicPr>
              <a:picLocks noChangeAspect="1"/>
            </p:cNvPicPr>
            <p:nvPr/>
          </p:nvPicPr>
          <p:blipFill>
            <a:blip r:embed="rId3"/>
            <a:stretch>
              <a:fillRect/>
            </a:stretch>
          </p:blipFill>
          <p:spPr>
            <a:xfrm>
              <a:off x="986117" y="2578283"/>
              <a:ext cx="387804" cy="387804"/>
            </a:xfrm>
            <a:prstGeom prst="rect">
              <a:avLst/>
            </a:prstGeom>
          </p:spPr>
        </p:pic>
        <p:pic>
          <p:nvPicPr>
            <p:cNvPr id="9" name="Picture 8"/>
            <p:cNvPicPr>
              <a:picLocks noChangeAspect="1"/>
            </p:cNvPicPr>
            <p:nvPr/>
          </p:nvPicPr>
          <p:blipFill>
            <a:blip r:embed="rId3"/>
            <a:stretch>
              <a:fillRect/>
            </a:stretch>
          </p:blipFill>
          <p:spPr>
            <a:xfrm>
              <a:off x="986117" y="3124085"/>
              <a:ext cx="387804" cy="387804"/>
            </a:xfrm>
            <a:prstGeom prst="rect">
              <a:avLst/>
            </a:prstGeom>
          </p:spPr>
        </p:pic>
        <p:pic>
          <p:nvPicPr>
            <p:cNvPr id="10" name="Picture 9"/>
            <p:cNvPicPr>
              <a:picLocks noChangeAspect="1"/>
            </p:cNvPicPr>
            <p:nvPr/>
          </p:nvPicPr>
          <p:blipFill>
            <a:blip r:embed="rId3"/>
            <a:stretch>
              <a:fillRect/>
            </a:stretch>
          </p:blipFill>
          <p:spPr>
            <a:xfrm>
              <a:off x="986117" y="3818795"/>
              <a:ext cx="387804" cy="387804"/>
            </a:xfrm>
            <a:prstGeom prst="rect">
              <a:avLst/>
            </a:prstGeom>
          </p:spPr>
        </p:pic>
        <p:sp>
          <p:nvSpPr>
            <p:cNvPr id="11" name="Oval 10"/>
            <p:cNvSpPr/>
            <p:nvPr/>
          </p:nvSpPr>
          <p:spPr>
            <a:xfrm>
              <a:off x="1833099" y="2132414"/>
              <a:ext cx="190009" cy="190009"/>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12" name="Oval 11"/>
            <p:cNvSpPr/>
            <p:nvPr/>
          </p:nvSpPr>
          <p:spPr>
            <a:xfrm>
              <a:off x="1835271" y="2688220"/>
              <a:ext cx="190009" cy="190009"/>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13" name="Oval 12"/>
            <p:cNvSpPr/>
            <p:nvPr/>
          </p:nvSpPr>
          <p:spPr>
            <a:xfrm>
              <a:off x="1833099" y="3241685"/>
              <a:ext cx="190009" cy="190009"/>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14" name="Oval 13"/>
            <p:cNvSpPr/>
            <p:nvPr/>
          </p:nvSpPr>
          <p:spPr>
            <a:xfrm>
              <a:off x="1833099" y="3926041"/>
              <a:ext cx="190009" cy="190009"/>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15" name="Right Arrow 14"/>
            <p:cNvSpPr/>
            <p:nvPr/>
          </p:nvSpPr>
          <p:spPr>
            <a:xfrm>
              <a:off x="2067611" y="2039801"/>
              <a:ext cx="94959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6" name="Right Arrow 15"/>
            <p:cNvSpPr/>
            <p:nvPr/>
          </p:nvSpPr>
          <p:spPr>
            <a:xfrm>
              <a:off x="2083516" y="2596816"/>
              <a:ext cx="91090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ight Arrow 16"/>
            <p:cNvSpPr/>
            <p:nvPr/>
          </p:nvSpPr>
          <p:spPr>
            <a:xfrm>
              <a:off x="2079442" y="3148788"/>
              <a:ext cx="92081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ight Arrow 17"/>
            <p:cNvSpPr/>
            <p:nvPr/>
          </p:nvSpPr>
          <p:spPr>
            <a:xfrm>
              <a:off x="2079442" y="3846329"/>
              <a:ext cx="92081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9" name="Picture 18"/>
            <p:cNvPicPr>
              <a:picLocks noChangeAspect="1"/>
            </p:cNvPicPr>
            <p:nvPr/>
          </p:nvPicPr>
          <p:blipFill>
            <a:blip r:embed="rId3"/>
            <a:stretch>
              <a:fillRect/>
            </a:stretch>
          </p:blipFill>
          <p:spPr>
            <a:xfrm>
              <a:off x="1006192" y="1463633"/>
              <a:ext cx="387804" cy="387804"/>
            </a:xfrm>
            <a:prstGeom prst="rect">
              <a:avLst/>
            </a:prstGeom>
          </p:spPr>
        </p:pic>
        <p:cxnSp>
          <p:nvCxnSpPr>
            <p:cNvPr id="22" name="Straight Arrow Connector 21"/>
            <p:cNvCxnSpPr>
              <a:stCxn id="6" idx="1"/>
              <a:endCxn id="11" idx="2"/>
            </p:cNvCxnSpPr>
            <p:nvPr/>
          </p:nvCxnSpPr>
          <p:spPr>
            <a:xfrm>
              <a:off x="1427205" y="1643970"/>
              <a:ext cx="405894" cy="58344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6" idx="1"/>
              <a:endCxn id="12" idx="2"/>
            </p:cNvCxnSpPr>
            <p:nvPr/>
          </p:nvCxnSpPr>
          <p:spPr>
            <a:xfrm>
              <a:off x="1427205" y="1643970"/>
              <a:ext cx="408066" cy="1139255"/>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6" idx="1"/>
              <a:endCxn id="14" idx="2"/>
            </p:cNvCxnSpPr>
            <p:nvPr/>
          </p:nvCxnSpPr>
          <p:spPr>
            <a:xfrm>
              <a:off x="1427205" y="1643970"/>
              <a:ext cx="405894" cy="2377076"/>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1910200" y="4164646"/>
              <a:ext cx="1225801" cy="584775"/>
            </a:xfrm>
            <a:prstGeom prst="rect">
              <a:avLst/>
            </a:prstGeom>
            <a:noFill/>
          </p:spPr>
          <p:txBody>
            <a:bodyPr wrap="square">
              <a:spAutoFit/>
            </a:bodyPr>
            <a:lstStyle/>
            <a:p>
              <a:pPr algn="ctr"/>
              <a:r>
                <a:rPr lang="en-US" sz="1600" kern="0" dirty="0">
                  <a:solidFill>
                    <a:srgbClr val="0070C0"/>
                  </a:solidFill>
                </a:rPr>
                <a:t>Compute</a:t>
              </a:r>
            </a:p>
            <a:p>
              <a:pPr algn="ctr"/>
              <a:r>
                <a:rPr lang="en-US" sz="1600" kern="0" dirty="0">
                  <a:solidFill>
                    <a:srgbClr val="0070C0"/>
                  </a:solidFill>
                </a:rPr>
                <a:t>Gradient</a:t>
              </a:r>
            </a:p>
          </p:txBody>
        </p:sp>
        <p:sp>
          <p:nvSpPr>
            <p:cNvPr id="38" name="Rectangle 37"/>
            <p:cNvSpPr/>
            <p:nvPr/>
          </p:nvSpPr>
          <p:spPr>
            <a:xfrm rot="5400000">
              <a:off x="1037235" y="3441954"/>
              <a:ext cx="447558" cy="461665"/>
            </a:xfrm>
            <a:prstGeom prst="rect">
              <a:avLst/>
            </a:prstGeom>
          </p:spPr>
          <p:txBody>
            <a:bodyPr wrap="none">
              <a:spAutoFit/>
            </a:bodyPr>
            <a:lstStyle/>
            <a:p>
              <a:pPr algn="ctr"/>
              <a:r>
                <a:rPr lang="is-IS" sz="2400" b="1" dirty="0" smtClean="0">
                  <a:latin typeface="Open Sans Cond Light"/>
                  <a:cs typeface="Open Sans Cond Light"/>
                </a:rPr>
                <a:t>…</a:t>
              </a:r>
              <a:endParaRPr lang="en-US" sz="2400" b="1" dirty="0">
                <a:latin typeface="Open Sans Cond Light"/>
                <a:cs typeface="Open Sans Cond Light"/>
              </a:endParaRPr>
            </a:p>
          </p:txBody>
        </p:sp>
        <p:sp>
          <p:nvSpPr>
            <p:cNvPr id="39" name="Triangle 270"/>
            <p:cNvSpPr/>
            <p:nvPr/>
          </p:nvSpPr>
          <p:spPr>
            <a:xfrm>
              <a:off x="3152071" y="2204156"/>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0" name="Oval 39"/>
            <p:cNvSpPr/>
            <p:nvPr/>
          </p:nvSpPr>
          <p:spPr>
            <a:xfrm>
              <a:off x="3276611" y="2221231"/>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41" name="Oval 40"/>
            <p:cNvSpPr/>
            <p:nvPr/>
          </p:nvSpPr>
          <p:spPr>
            <a:xfrm>
              <a:off x="3089146" y="2136319"/>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42" name="Triangle 274"/>
            <p:cNvSpPr/>
            <p:nvPr/>
          </p:nvSpPr>
          <p:spPr>
            <a:xfrm>
              <a:off x="3218063" y="2125905"/>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3" name="Triangle 270"/>
            <p:cNvSpPr/>
            <p:nvPr/>
          </p:nvSpPr>
          <p:spPr>
            <a:xfrm>
              <a:off x="3170075" y="276642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4" name="Oval 43"/>
            <p:cNvSpPr/>
            <p:nvPr/>
          </p:nvSpPr>
          <p:spPr>
            <a:xfrm>
              <a:off x="3294615" y="2783499"/>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45" name="Oval 44"/>
            <p:cNvSpPr/>
            <p:nvPr/>
          </p:nvSpPr>
          <p:spPr>
            <a:xfrm>
              <a:off x="3107150" y="2698587"/>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46" name="Triangle 274"/>
            <p:cNvSpPr/>
            <p:nvPr/>
          </p:nvSpPr>
          <p:spPr>
            <a:xfrm>
              <a:off x="3236067" y="2688173"/>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7" name="Triangle 270"/>
            <p:cNvSpPr/>
            <p:nvPr/>
          </p:nvSpPr>
          <p:spPr>
            <a:xfrm>
              <a:off x="3181358" y="3328691"/>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8" name="Oval 47"/>
            <p:cNvSpPr/>
            <p:nvPr/>
          </p:nvSpPr>
          <p:spPr>
            <a:xfrm>
              <a:off x="3305898" y="3345766"/>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49" name="Oval 48"/>
            <p:cNvSpPr/>
            <p:nvPr/>
          </p:nvSpPr>
          <p:spPr>
            <a:xfrm>
              <a:off x="3118433" y="3260854"/>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50" name="Triangle 274"/>
            <p:cNvSpPr/>
            <p:nvPr/>
          </p:nvSpPr>
          <p:spPr>
            <a:xfrm>
              <a:off x="3247350" y="3250440"/>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1" name="Triangle 270"/>
            <p:cNvSpPr/>
            <p:nvPr/>
          </p:nvSpPr>
          <p:spPr>
            <a:xfrm>
              <a:off x="3179202" y="408581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2" name="Oval 51"/>
            <p:cNvSpPr/>
            <p:nvPr/>
          </p:nvSpPr>
          <p:spPr>
            <a:xfrm>
              <a:off x="3303742" y="4102889"/>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53" name="Oval 52"/>
            <p:cNvSpPr/>
            <p:nvPr/>
          </p:nvSpPr>
          <p:spPr>
            <a:xfrm>
              <a:off x="3116277" y="4017977"/>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54" name="Triangle 274"/>
            <p:cNvSpPr/>
            <p:nvPr/>
          </p:nvSpPr>
          <p:spPr>
            <a:xfrm>
              <a:off x="3245194" y="4007563"/>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6" name="Rectangle 55"/>
            <p:cNvSpPr/>
            <p:nvPr/>
          </p:nvSpPr>
          <p:spPr>
            <a:xfrm>
              <a:off x="3561507" y="1995584"/>
              <a:ext cx="524146" cy="21770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Oswald Bold"/>
                  <a:cs typeface="Oswald Bold"/>
                </a:rPr>
                <a:t>A</a:t>
              </a:r>
            </a:p>
            <a:p>
              <a:pPr algn="ctr"/>
              <a:r>
                <a:rPr lang="en-US" sz="1400" dirty="0" smtClean="0">
                  <a:latin typeface="Oswald Bold"/>
                  <a:cs typeface="Oswald Bold"/>
                </a:rPr>
                <a:t>G</a:t>
              </a:r>
            </a:p>
            <a:p>
              <a:pPr algn="ctr"/>
              <a:r>
                <a:rPr lang="en-US" sz="1400" dirty="0" smtClean="0">
                  <a:latin typeface="Oswald Bold"/>
                  <a:cs typeface="Oswald Bold"/>
                </a:rPr>
                <a:t>G</a:t>
              </a:r>
            </a:p>
            <a:p>
              <a:pPr algn="ctr"/>
              <a:r>
                <a:rPr lang="en-US" sz="1400" dirty="0" smtClean="0">
                  <a:latin typeface="Oswald Bold"/>
                  <a:cs typeface="Oswald Bold"/>
                </a:rPr>
                <a:t>R</a:t>
              </a:r>
            </a:p>
            <a:p>
              <a:pPr algn="ctr"/>
              <a:r>
                <a:rPr lang="en-US" sz="1400" dirty="0" smtClean="0">
                  <a:latin typeface="Oswald Bold"/>
                  <a:cs typeface="Oswald Bold"/>
                </a:rPr>
                <a:t>E</a:t>
              </a:r>
            </a:p>
            <a:p>
              <a:pPr algn="ctr"/>
              <a:r>
                <a:rPr lang="en-US" sz="1400" dirty="0" smtClean="0">
                  <a:latin typeface="Oswald Bold"/>
                  <a:cs typeface="Oswald Bold"/>
                </a:rPr>
                <a:t>G</a:t>
              </a:r>
            </a:p>
            <a:p>
              <a:pPr algn="ctr"/>
              <a:r>
                <a:rPr lang="en-US" sz="1400" dirty="0" smtClean="0">
                  <a:latin typeface="Oswald Bold"/>
                  <a:cs typeface="Oswald Bold"/>
                </a:rPr>
                <a:t>A</a:t>
              </a:r>
            </a:p>
            <a:p>
              <a:pPr algn="ctr"/>
              <a:r>
                <a:rPr lang="en-US" sz="1400" dirty="0" smtClean="0">
                  <a:latin typeface="Oswald Bold"/>
                  <a:cs typeface="Oswald Bold"/>
                </a:rPr>
                <a:t>T</a:t>
              </a:r>
            </a:p>
            <a:p>
              <a:pPr algn="ctr"/>
              <a:r>
                <a:rPr lang="en-US" sz="1400" dirty="0" smtClean="0">
                  <a:latin typeface="Oswald Bold"/>
                  <a:cs typeface="Oswald Bold"/>
                </a:rPr>
                <a:t>E</a:t>
              </a:r>
              <a:endParaRPr lang="en-US" sz="1400" dirty="0">
                <a:latin typeface="Oswald Bold"/>
                <a:cs typeface="Oswald Bold"/>
              </a:endParaRPr>
            </a:p>
          </p:txBody>
        </p:sp>
        <p:sp>
          <p:nvSpPr>
            <p:cNvPr id="59" name="Rounded Rectangle 58"/>
            <p:cNvSpPr/>
            <p:nvPr/>
          </p:nvSpPr>
          <p:spPr>
            <a:xfrm>
              <a:off x="4390913" y="2389075"/>
              <a:ext cx="477539" cy="1384765"/>
            </a:xfrm>
            <a:prstGeom prst="roundRect">
              <a:avLst/>
            </a:prstGeom>
            <a:noFill/>
            <a:ln w="28575" cmpd="sng">
              <a:solidFill>
                <a:srgbClr val="A6A6A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riangle 270"/>
            <p:cNvSpPr/>
            <p:nvPr/>
          </p:nvSpPr>
          <p:spPr>
            <a:xfrm>
              <a:off x="4574518" y="2618602"/>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5" name="Oval 84"/>
            <p:cNvSpPr/>
            <p:nvPr/>
          </p:nvSpPr>
          <p:spPr>
            <a:xfrm>
              <a:off x="4699058" y="2635677"/>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6" name="Oval 85"/>
            <p:cNvSpPr/>
            <p:nvPr/>
          </p:nvSpPr>
          <p:spPr>
            <a:xfrm>
              <a:off x="4511593" y="2550765"/>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7" name="Triangle 274"/>
            <p:cNvSpPr/>
            <p:nvPr/>
          </p:nvSpPr>
          <p:spPr>
            <a:xfrm>
              <a:off x="4640510" y="2540351"/>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 name="Triangle 270"/>
            <p:cNvSpPr/>
            <p:nvPr/>
          </p:nvSpPr>
          <p:spPr>
            <a:xfrm>
              <a:off x="4538764" y="2891947"/>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9" name="Oval 88"/>
            <p:cNvSpPr/>
            <p:nvPr/>
          </p:nvSpPr>
          <p:spPr>
            <a:xfrm>
              <a:off x="4663304" y="2909022"/>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90" name="Oval 89"/>
            <p:cNvSpPr/>
            <p:nvPr/>
          </p:nvSpPr>
          <p:spPr>
            <a:xfrm>
              <a:off x="4475839" y="2824110"/>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91" name="Triangle 274"/>
            <p:cNvSpPr/>
            <p:nvPr/>
          </p:nvSpPr>
          <p:spPr>
            <a:xfrm>
              <a:off x="4604756" y="2813696"/>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2" name="Triangle 270"/>
            <p:cNvSpPr/>
            <p:nvPr/>
          </p:nvSpPr>
          <p:spPr>
            <a:xfrm>
              <a:off x="4576926" y="3541563"/>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3" name="Oval 92"/>
            <p:cNvSpPr/>
            <p:nvPr/>
          </p:nvSpPr>
          <p:spPr>
            <a:xfrm>
              <a:off x="4701466" y="3558638"/>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94" name="Oval 93"/>
            <p:cNvSpPr/>
            <p:nvPr/>
          </p:nvSpPr>
          <p:spPr>
            <a:xfrm>
              <a:off x="4514001" y="3473726"/>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95" name="Triangle 274"/>
            <p:cNvSpPr/>
            <p:nvPr/>
          </p:nvSpPr>
          <p:spPr>
            <a:xfrm>
              <a:off x="4642918" y="3463312"/>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6" name="Triangle 270"/>
            <p:cNvSpPr/>
            <p:nvPr/>
          </p:nvSpPr>
          <p:spPr>
            <a:xfrm>
              <a:off x="4554610" y="319002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7" name="Oval 96"/>
            <p:cNvSpPr/>
            <p:nvPr/>
          </p:nvSpPr>
          <p:spPr>
            <a:xfrm>
              <a:off x="4679150" y="320710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98" name="Oval 97"/>
            <p:cNvSpPr/>
            <p:nvPr/>
          </p:nvSpPr>
          <p:spPr>
            <a:xfrm>
              <a:off x="4491685" y="3122191"/>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99" name="Triangle 274"/>
            <p:cNvSpPr/>
            <p:nvPr/>
          </p:nvSpPr>
          <p:spPr>
            <a:xfrm>
              <a:off x="4620602" y="3111777"/>
              <a:ext cx="102066" cy="87988"/>
            </a:xfrm>
            <a:prstGeom prst="triangl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0" name="Rectangle 99"/>
            <p:cNvSpPr/>
            <p:nvPr/>
          </p:nvSpPr>
          <p:spPr>
            <a:xfrm>
              <a:off x="5246027" y="2385295"/>
              <a:ext cx="1014318" cy="14043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Oswald Bold"/>
                  <a:cs typeface="Oswald Bold"/>
                </a:rPr>
                <a:t>Model</a:t>
              </a:r>
            </a:p>
            <a:p>
              <a:pPr algn="ctr"/>
              <a:r>
                <a:rPr lang="en-US" sz="1400" dirty="0" smtClean="0">
                  <a:latin typeface="Oswald Bold"/>
                  <a:cs typeface="Oswald Bold"/>
                </a:rPr>
                <a:t>Update</a:t>
              </a:r>
            </a:p>
          </p:txBody>
        </p:sp>
      </p:grpSp>
      <p:sp>
        <p:nvSpPr>
          <p:cNvPr id="61" name="TextBox 60"/>
          <p:cNvSpPr txBox="1"/>
          <p:nvPr/>
        </p:nvSpPr>
        <p:spPr>
          <a:xfrm>
            <a:off x="5291046" y="1361976"/>
            <a:ext cx="3781790" cy="2569934"/>
          </a:xfrm>
          <a:prstGeom prst="rect">
            <a:avLst/>
          </a:prstGeom>
          <a:noFill/>
          <a:ln>
            <a:solidFill>
              <a:sysClr val="window" lastClr="FFFFFF"/>
            </a:solidFill>
          </a:ln>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smtClean="0">
                <a:ln>
                  <a:noFill/>
                </a:ln>
                <a:solidFill>
                  <a:schemeClr val="accent1">
                    <a:lumMod val="75000"/>
                  </a:schemeClr>
                </a:solidFill>
                <a:effectLst>
                  <a:glow rad="127000">
                    <a:srgbClr val="0071C5">
                      <a:alpha val="2000"/>
                    </a:srgbClr>
                  </a:glow>
                </a:effectLst>
                <a:uLnTx/>
                <a:uFillTx/>
                <a:ea typeface="Calibri" panose="020F0502020204030204" pitchFamily="34" charset="0"/>
                <a:cs typeface="Times New Roman" panose="02020603050405020304" pitchFamily="18" charset="0"/>
              </a:rPr>
              <a:t>Training</a:t>
            </a:r>
            <a:endParaRPr kumimoji="0" lang="en-US" sz="1600" b="0" i="0" u="none" strike="noStrike" kern="0" cap="none" spc="0" normalizeH="0" baseline="0" noProof="0" dirty="0" smtClean="0">
              <a:ln>
                <a:noFill/>
              </a:ln>
              <a:solidFill>
                <a:schemeClr val="accent1">
                  <a:lumMod val="75000"/>
                </a:schemeClr>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for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i</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&lt;- 1 to N) {</a:t>
            </a:r>
            <a:b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b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batch =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next_batch</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b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b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output =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model.forward</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batch.input</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b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b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loss =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criterion.forward</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(output,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batch.target</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b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b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error =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criterion.backward</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(output,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batch.target</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b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b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model.backward</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(input, error)</a:t>
            </a:r>
            <a:b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b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optimMethod.optimize</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model.weight</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4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model.gradient</a:t>
            </a: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b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br>
            <a:r>
              <a:rPr kumimoji="0" lang="en-US" sz="14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t>
            </a:r>
          </a:p>
        </p:txBody>
      </p:sp>
      <p:sp>
        <p:nvSpPr>
          <p:cNvPr id="63" name="Rectangle 62"/>
          <p:cNvSpPr/>
          <p:nvPr/>
        </p:nvSpPr>
        <p:spPr>
          <a:xfrm>
            <a:off x="270421" y="592145"/>
            <a:ext cx="4846226" cy="3715835"/>
          </a:xfrm>
          <a:prstGeom prst="rect">
            <a:avLst/>
          </a:prstGeom>
          <a:solidFill>
            <a:srgbClr val="00B050">
              <a:alpha val="20000"/>
            </a:srgbClr>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71073" y="1253246"/>
            <a:ext cx="1137748" cy="338554"/>
          </a:xfrm>
          <a:prstGeom prst="rect">
            <a:avLst/>
          </a:prstGeom>
          <a:noFill/>
        </p:spPr>
        <p:txBody>
          <a:bodyPr wrap="square">
            <a:spAutoFit/>
          </a:bodyPr>
          <a:lstStyle/>
          <a:p>
            <a:pPr algn="ctr"/>
            <a:r>
              <a:rPr lang="en-US" sz="1600" kern="0" dirty="0" smtClean="0">
                <a:solidFill>
                  <a:srgbClr val="FF0000"/>
                </a:solidFill>
                <a:latin typeface="Arial Narrow" panose="020B0606020202030204" pitchFamily="34" charset="0"/>
              </a:rPr>
              <a:t>Master node</a:t>
            </a:r>
            <a:endParaRPr lang="en-US" sz="1600" kern="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78914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12</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smtClean="0">
                <a:solidFill>
                  <a:srgbClr val="C00000"/>
                </a:solidFill>
                <a:effectLst>
                  <a:glow rad="127000">
                    <a:srgbClr val="0071C5">
                      <a:alpha val="2000"/>
                    </a:srgbClr>
                  </a:glow>
                </a:effectLst>
                <a:ea typeface="Calibri" panose="020F0502020204030204" pitchFamily="34" charset="0"/>
                <a:cs typeface="Times New Roman" panose="02020603050405020304" pitchFamily="18" charset="0"/>
              </a:rPr>
              <a:t>Baseline</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 Parameter Synchronization in Spark </a:t>
            </a:r>
            <a:r>
              <a:rPr lang="en-US" sz="4000" b="1" dirty="0" err="1" smtClean="0">
                <a:effectLst>
                  <a:glow rad="127000">
                    <a:srgbClr val="0071C5">
                      <a:alpha val="2000"/>
                    </a:srgbClr>
                  </a:glow>
                </a:effectLst>
                <a:ea typeface="Calibri" panose="020F0502020204030204" pitchFamily="34" charset="0"/>
                <a:cs typeface="Times New Roman" panose="02020603050405020304" pitchFamily="18" charset="0"/>
              </a:rPr>
              <a:t>MLlib</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grpSp>
        <p:nvGrpSpPr>
          <p:cNvPr id="8" name="Group 7"/>
          <p:cNvGrpSpPr/>
          <p:nvPr/>
        </p:nvGrpSpPr>
        <p:grpSpPr>
          <a:xfrm>
            <a:off x="771787" y="562062"/>
            <a:ext cx="8234165" cy="4152551"/>
            <a:chOff x="156170" y="1010026"/>
            <a:chExt cx="9448343" cy="5576745"/>
          </a:xfrm>
        </p:grpSpPr>
        <p:grpSp>
          <p:nvGrpSpPr>
            <p:cNvPr id="9" name="Group 8"/>
            <p:cNvGrpSpPr/>
            <p:nvPr/>
          </p:nvGrpSpPr>
          <p:grpSpPr>
            <a:xfrm>
              <a:off x="156170" y="1010026"/>
              <a:ext cx="7421817" cy="5091444"/>
              <a:chOff x="-1620337" y="1134790"/>
              <a:chExt cx="7421817" cy="5091444"/>
            </a:xfrm>
          </p:grpSpPr>
          <p:grpSp>
            <p:nvGrpSpPr>
              <p:cNvPr id="77" name="Group 76"/>
              <p:cNvGrpSpPr/>
              <p:nvPr/>
            </p:nvGrpSpPr>
            <p:grpSpPr>
              <a:xfrm>
                <a:off x="734596" y="1134790"/>
                <a:ext cx="1402308" cy="5091444"/>
                <a:chOff x="204660" y="872384"/>
                <a:chExt cx="1402308" cy="5091444"/>
              </a:xfrm>
            </p:grpSpPr>
            <p:sp>
              <p:nvSpPr>
                <p:cNvPr id="126" name="Rectangle 125"/>
                <p:cNvSpPr/>
                <p:nvPr/>
              </p:nvSpPr>
              <p:spPr>
                <a:xfrm>
                  <a:off x="600760" y="1586884"/>
                  <a:ext cx="602673" cy="1042554"/>
                </a:xfrm>
                <a:prstGeom prst="rect">
                  <a:avLst/>
                </a:prstGeom>
                <a:gradFill rotWithShape="1">
                  <a:gsLst>
                    <a:gs pos="0">
                      <a:srgbClr val="FDB813">
                        <a:tint val="50000"/>
                        <a:satMod val="300000"/>
                      </a:srgbClr>
                    </a:gs>
                    <a:gs pos="35000">
                      <a:srgbClr val="FDB813">
                        <a:tint val="37000"/>
                        <a:satMod val="300000"/>
                      </a:srgbClr>
                    </a:gs>
                    <a:gs pos="100000">
                      <a:srgbClr val="FDB813">
                        <a:tint val="15000"/>
                        <a:satMod val="350000"/>
                      </a:srgbClr>
                    </a:gs>
                  </a:gsLst>
                  <a:lin ang="16200000" scaled="1"/>
                </a:gradFill>
                <a:ln w="9525" cap="flat" cmpd="sng" algn="ctr">
                  <a:solidFill>
                    <a:srgbClr val="FDB813">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27" name="Rectangle 126"/>
                <p:cNvSpPr/>
                <p:nvPr/>
              </p:nvSpPr>
              <p:spPr>
                <a:xfrm>
                  <a:off x="600760" y="3063070"/>
                  <a:ext cx="602673" cy="1042554"/>
                </a:xfrm>
                <a:prstGeom prst="rect">
                  <a:avLst/>
                </a:prstGeom>
                <a:gradFill rotWithShape="1">
                  <a:gsLst>
                    <a:gs pos="0">
                      <a:srgbClr val="FDB813">
                        <a:tint val="50000"/>
                        <a:satMod val="300000"/>
                      </a:srgbClr>
                    </a:gs>
                    <a:gs pos="35000">
                      <a:srgbClr val="FDB813">
                        <a:tint val="37000"/>
                        <a:satMod val="300000"/>
                      </a:srgbClr>
                    </a:gs>
                    <a:gs pos="100000">
                      <a:srgbClr val="FDB813">
                        <a:tint val="15000"/>
                        <a:satMod val="350000"/>
                      </a:srgbClr>
                    </a:gs>
                  </a:gsLst>
                  <a:lin ang="16200000" scaled="1"/>
                </a:gradFill>
                <a:ln w="9525" cap="flat" cmpd="sng" algn="ctr">
                  <a:solidFill>
                    <a:srgbClr val="FDB813">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28" name="Rectangle 127"/>
                <p:cNvSpPr/>
                <p:nvPr/>
              </p:nvSpPr>
              <p:spPr>
                <a:xfrm>
                  <a:off x="600760" y="4815454"/>
                  <a:ext cx="602673" cy="1042554"/>
                </a:xfrm>
                <a:prstGeom prst="rect">
                  <a:avLst/>
                </a:prstGeom>
                <a:gradFill rotWithShape="1">
                  <a:gsLst>
                    <a:gs pos="0">
                      <a:srgbClr val="FDB813">
                        <a:tint val="50000"/>
                        <a:satMod val="300000"/>
                      </a:srgbClr>
                    </a:gs>
                    <a:gs pos="35000">
                      <a:srgbClr val="FDB813">
                        <a:tint val="37000"/>
                        <a:satMod val="300000"/>
                      </a:srgbClr>
                    </a:gs>
                    <a:gs pos="100000">
                      <a:srgbClr val="FDB813">
                        <a:tint val="15000"/>
                        <a:satMod val="350000"/>
                      </a:srgbClr>
                    </a:gs>
                  </a:gsLst>
                  <a:lin ang="16200000" scaled="1"/>
                </a:gradFill>
                <a:ln w="9525" cap="flat" cmpd="sng" algn="ctr">
                  <a:solidFill>
                    <a:srgbClr val="FDB813">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29" name="TextBox 128"/>
                <p:cNvSpPr txBox="1"/>
                <p:nvPr/>
              </p:nvSpPr>
              <p:spPr>
                <a:xfrm>
                  <a:off x="671264" y="4257542"/>
                  <a:ext cx="461665" cy="239809"/>
                </a:xfrm>
                <a:prstGeom prst="rect">
                  <a:avLst/>
                </a:prstGeom>
                <a:noFill/>
              </p:spPr>
              <p:txBody>
                <a:bodyPr vert="eaVert" wrap="none" rtlCol="0">
                  <a:spAutoFit/>
                </a:bodyPr>
                <a:lstStyle/>
                <a:p>
                  <a:pPr defTabSz="914400">
                    <a:defRPr/>
                  </a:pPr>
                  <a:r>
                    <a:rPr lang="en-US" kern="0" dirty="0" smtClean="0">
                      <a:solidFill>
                        <a:srgbClr val="061922"/>
                      </a:solidFill>
                      <a:latin typeface="Intel Clear Light"/>
                    </a:rPr>
                    <a:t>…</a:t>
                  </a:r>
                </a:p>
              </p:txBody>
            </p:sp>
            <p:sp>
              <p:nvSpPr>
                <p:cNvPr id="130" name="TextBox 129"/>
                <p:cNvSpPr txBox="1"/>
                <p:nvPr/>
              </p:nvSpPr>
              <p:spPr>
                <a:xfrm>
                  <a:off x="476544" y="1302865"/>
                  <a:ext cx="833883" cy="261610"/>
                </a:xfrm>
                <a:prstGeom prst="rect">
                  <a:avLst/>
                </a:prstGeom>
                <a:noFill/>
              </p:spPr>
              <p:txBody>
                <a:bodyPr wrap="none" rtlCol="0">
                  <a:spAutoFit/>
                </a:bodyPr>
                <a:lstStyle/>
                <a:p>
                  <a:pPr defTabSz="914400">
                    <a:defRPr/>
                  </a:pPr>
                  <a:r>
                    <a:rPr lang="en-US" sz="1050" kern="0" dirty="0" smtClean="0">
                      <a:solidFill>
                        <a:srgbClr val="061922"/>
                      </a:solidFill>
                      <a:latin typeface="Intel Clear Light"/>
                    </a:rPr>
                    <a:t>Partition 1</a:t>
                  </a:r>
                </a:p>
              </p:txBody>
            </p:sp>
            <p:sp>
              <p:nvSpPr>
                <p:cNvPr id="131" name="TextBox 130"/>
                <p:cNvSpPr txBox="1"/>
                <p:nvPr/>
              </p:nvSpPr>
              <p:spPr>
                <a:xfrm>
                  <a:off x="476544" y="2788287"/>
                  <a:ext cx="833883" cy="261610"/>
                </a:xfrm>
                <a:prstGeom prst="rect">
                  <a:avLst/>
                </a:prstGeom>
                <a:noFill/>
              </p:spPr>
              <p:txBody>
                <a:bodyPr wrap="none" rtlCol="0">
                  <a:spAutoFit/>
                </a:bodyPr>
                <a:lstStyle/>
                <a:p>
                  <a:pPr defTabSz="914400">
                    <a:defRPr/>
                  </a:pPr>
                  <a:r>
                    <a:rPr lang="en-US" sz="1050" kern="0" dirty="0" smtClean="0">
                      <a:solidFill>
                        <a:srgbClr val="061922"/>
                      </a:solidFill>
                      <a:latin typeface="Intel Clear Light"/>
                    </a:rPr>
                    <a:t>Partition 2</a:t>
                  </a:r>
                </a:p>
              </p:txBody>
            </p:sp>
            <p:sp>
              <p:nvSpPr>
                <p:cNvPr id="132" name="TextBox 131"/>
                <p:cNvSpPr txBox="1"/>
                <p:nvPr/>
              </p:nvSpPr>
              <p:spPr>
                <a:xfrm>
                  <a:off x="476544" y="4559276"/>
                  <a:ext cx="832279" cy="261610"/>
                </a:xfrm>
                <a:prstGeom prst="rect">
                  <a:avLst/>
                </a:prstGeom>
                <a:noFill/>
              </p:spPr>
              <p:txBody>
                <a:bodyPr wrap="none" rtlCol="0">
                  <a:spAutoFit/>
                </a:bodyPr>
                <a:lstStyle/>
                <a:p>
                  <a:pPr defTabSz="914400">
                    <a:defRPr/>
                  </a:pPr>
                  <a:r>
                    <a:rPr lang="en-US" sz="1050" kern="0" dirty="0" smtClean="0">
                      <a:solidFill>
                        <a:srgbClr val="061922"/>
                      </a:solidFill>
                      <a:latin typeface="Intel Clear Light"/>
                    </a:rPr>
                    <a:t>Partition n</a:t>
                  </a:r>
                </a:p>
              </p:txBody>
            </p:sp>
            <p:sp>
              <p:nvSpPr>
                <p:cNvPr id="133" name="Rectangle 132"/>
                <p:cNvSpPr/>
                <p:nvPr/>
              </p:nvSpPr>
              <p:spPr>
                <a:xfrm>
                  <a:off x="341222" y="1226665"/>
                  <a:ext cx="1153391" cy="4737163"/>
                </a:xfrm>
                <a:prstGeom prst="rect">
                  <a:avLst/>
                </a:prstGeom>
                <a:noFill/>
                <a:ln w="3175" cap="flat" cmpd="sng" algn="ctr">
                  <a:solidFill>
                    <a:srgbClr val="061922"/>
                  </a:solidFill>
                  <a:prstDash val="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34" name="TextBox 133"/>
                <p:cNvSpPr txBox="1"/>
                <p:nvPr/>
              </p:nvSpPr>
              <p:spPr>
                <a:xfrm>
                  <a:off x="204660" y="872384"/>
                  <a:ext cx="1402308" cy="397304"/>
                </a:xfrm>
                <a:prstGeom prst="rect">
                  <a:avLst/>
                </a:prstGeom>
                <a:noFill/>
              </p:spPr>
              <p:txBody>
                <a:bodyPr wrap="square" rtlCol="0">
                  <a:spAutoFit/>
                </a:bodyPr>
                <a:lstStyle/>
                <a:p>
                  <a:pPr algn="ctr" defTabSz="914400">
                    <a:defRPr/>
                  </a:pPr>
                  <a:r>
                    <a:rPr lang="en-US" sz="1400" kern="0" dirty="0" smtClean="0">
                      <a:solidFill>
                        <a:srgbClr val="061922"/>
                      </a:solidFill>
                      <a:latin typeface="Intel Clear Light"/>
                    </a:rPr>
                    <a:t>Training Set</a:t>
                  </a:r>
                </a:p>
              </p:txBody>
            </p:sp>
          </p:grpSp>
          <p:sp>
            <p:nvSpPr>
              <p:cNvPr id="78" name="Rectangle 77"/>
              <p:cNvSpPr/>
              <p:nvPr/>
            </p:nvSpPr>
            <p:spPr>
              <a:xfrm>
                <a:off x="1130695" y="2060033"/>
                <a:ext cx="602673"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79" name="Rectangle 78"/>
              <p:cNvSpPr/>
              <p:nvPr/>
            </p:nvSpPr>
            <p:spPr>
              <a:xfrm>
                <a:off x="1130694" y="2415927"/>
                <a:ext cx="602673"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80" name="Rectangle 79"/>
              <p:cNvSpPr/>
              <p:nvPr/>
            </p:nvSpPr>
            <p:spPr>
              <a:xfrm>
                <a:off x="1130694" y="2597041"/>
                <a:ext cx="602673"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81" name="Rectangle 80"/>
              <p:cNvSpPr/>
              <p:nvPr/>
            </p:nvSpPr>
            <p:spPr>
              <a:xfrm>
                <a:off x="1130694" y="3750925"/>
                <a:ext cx="602673"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82" name="Rectangle 81"/>
              <p:cNvSpPr/>
              <p:nvPr/>
            </p:nvSpPr>
            <p:spPr>
              <a:xfrm>
                <a:off x="1139170" y="4152139"/>
                <a:ext cx="602673"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83" name="Rectangle 82"/>
              <p:cNvSpPr/>
              <p:nvPr/>
            </p:nvSpPr>
            <p:spPr>
              <a:xfrm>
                <a:off x="1128777" y="5514084"/>
                <a:ext cx="602674"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84" name="Rectangle 83"/>
              <p:cNvSpPr/>
              <p:nvPr/>
            </p:nvSpPr>
            <p:spPr>
              <a:xfrm>
                <a:off x="1135167" y="5204614"/>
                <a:ext cx="602673"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85" name="Rectangle 84"/>
              <p:cNvSpPr/>
              <p:nvPr/>
            </p:nvSpPr>
            <p:spPr>
              <a:xfrm>
                <a:off x="1128293" y="5777835"/>
                <a:ext cx="602673" cy="45719"/>
              </a:xfrm>
              <a:prstGeom prst="rect">
                <a:avLst/>
              </a:prstGeom>
              <a:solidFill>
                <a:srgbClr val="A6CE39">
                  <a:lumMod val="50000"/>
                </a:srgbClr>
              </a:solidFill>
              <a:ln w="317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grpSp>
            <p:nvGrpSpPr>
              <p:cNvPr id="86" name="Group 85"/>
              <p:cNvGrpSpPr/>
              <p:nvPr/>
            </p:nvGrpSpPr>
            <p:grpSpPr>
              <a:xfrm>
                <a:off x="1891454" y="2003912"/>
                <a:ext cx="820574" cy="457735"/>
                <a:chOff x="1361518" y="1741506"/>
                <a:chExt cx="820574" cy="457735"/>
              </a:xfrm>
            </p:grpSpPr>
            <p:sp>
              <p:nvSpPr>
                <p:cNvPr id="124" name="Right Arrow 123"/>
                <p:cNvSpPr/>
                <p:nvPr/>
              </p:nvSpPr>
              <p:spPr>
                <a:xfrm>
                  <a:off x="1361518" y="1972409"/>
                  <a:ext cx="820574" cy="226832"/>
                </a:xfrm>
                <a:prstGeom prst="rightArrow">
                  <a:avLst/>
                </a:prstGeom>
                <a:gradFill rotWithShape="1">
                  <a:gsLst>
                    <a:gs pos="0">
                      <a:srgbClr val="0071C5">
                        <a:tint val="50000"/>
                        <a:satMod val="300000"/>
                      </a:srgbClr>
                    </a:gs>
                    <a:gs pos="35000">
                      <a:srgbClr val="0071C5">
                        <a:tint val="37000"/>
                        <a:satMod val="300000"/>
                      </a:srgbClr>
                    </a:gs>
                    <a:gs pos="100000">
                      <a:srgbClr val="0071C5">
                        <a:tint val="15000"/>
                        <a:satMod val="350000"/>
                      </a:srgbClr>
                    </a:gs>
                  </a:gsLst>
                  <a:lin ang="16200000" scaled="1"/>
                </a:gradFill>
                <a:ln w="9525" cap="flat" cmpd="sng" algn="ctr">
                  <a:solidFill>
                    <a:srgbClr val="0071C5">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25" name="TextBox 124"/>
                <p:cNvSpPr txBox="1"/>
                <p:nvPr/>
              </p:nvSpPr>
              <p:spPr>
                <a:xfrm>
                  <a:off x="1424799" y="1741506"/>
                  <a:ext cx="699230" cy="276999"/>
                </a:xfrm>
                <a:prstGeom prst="rect">
                  <a:avLst/>
                </a:prstGeom>
                <a:noFill/>
              </p:spPr>
              <p:txBody>
                <a:bodyPr wrap="none" rtlCol="0">
                  <a:spAutoFit/>
                </a:bodyPr>
                <a:lstStyle/>
                <a:p>
                  <a:pPr defTabSz="914400">
                    <a:defRPr/>
                  </a:pPr>
                  <a:r>
                    <a:rPr lang="en-US" altLang="zh-CN" sz="1200" kern="0" dirty="0" smtClean="0">
                      <a:solidFill>
                        <a:srgbClr val="061922"/>
                      </a:solidFill>
                      <a:latin typeface="Intel Clear Light"/>
                      <a:ea typeface="微软雅黑" panose="020B0503020204020204" pitchFamily="34" charset="-122"/>
                    </a:rPr>
                    <a:t>Sample</a:t>
                  </a:r>
                  <a:endParaRPr lang="en-US" sz="1200" kern="0" dirty="0" smtClean="0">
                    <a:solidFill>
                      <a:srgbClr val="061922"/>
                    </a:solidFill>
                    <a:latin typeface="Intel Clear Light"/>
                  </a:endParaRPr>
                </a:p>
              </p:txBody>
            </p:sp>
          </p:grpSp>
          <p:grpSp>
            <p:nvGrpSpPr>
              <p:cNvPr id="87" name="Group 86"/>
              <p:cNvGrpSpPr/>
              <p:nvPr/>
            </p:nvGrpSpPr>
            <p:grpSpPr>
              <a:xfrm>
                <a:off x="1891453" y="3454626"/>
                <a:ext cx="820574" cy="457735"/>
                <a:chOff x="1361518" y="1741506"/>
                <a:chExt cx="820574" cy="457735"/>
              </a:xfrm>
            </p:grpSpPr>
            <p:sp>
              <p:nvSpPr>
                <p:cNvPr id="122" name="Right Arrow 121"/>
                <p:cNvSpPr/>
                <p:nvPr/>
              </p:nvSpPr>
              <p:spPr>
                <a:xfrm>
                  <a:off x="1361518" y="1972409"/>
                  <a:ext cx="820574" cy="226832"/>
                </a:xfrm>
                <a:prstGeom prst="rightArrow">
                  <a:avLst/>
                </a:prstGeom>
                <a:gradFill rotWithShape="1">
                  <a:gsLst>
                    <a:gs pos="0">
                      <a:srgbClr val="0071C5">
                        <a:tint val="50000"/>
                        <a:satMod val="300000"/>
                      </a:srgbClr>
                    </a:gs>
                    <a:gs pos="35000">
                      <a:srgbClr val="0071C5">
                        <a:tint val="37000"/>
                        <a:satMod val="300000"/>
                      </a:srgbClr>
                    </a:gs>
                    <a:gs pos="100000">
                      <a:srgbClr val="0071C5">
                        <a:tint val="15000"/>
                        <a:satMod val="350000"/>
                      </a:srgbClr>
                    </a:gs>
                  </a:gsLst>
                  <a:lin ang="16200000" scaled="1"/>
                </a:gradFill>
                <a:ln w="9525" cap="flat" cmpd="sng" algn="ctr">
                  <a:solidFill>
                    <a:srgbClr val="0071C5">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23" name="TextBox 122"/>
                <p:cNvSpPr txBox="1"/>
                <p:nvPr/>
              </p:nvSpPr>
              <p:spPr>
                <a:xfrm>
                  <a:off x="1424799" y="1741506"/>
                  <a:ext cx="699230" cy="276999"/>
                </a:xfrm>
                <a:prstGeom prst="rect">
                  <a:avLst/>
                </a:prstGeom>
                <a:noFill/>
              </p:spPr>
              <p:txBody>
                <a:bodyPr wrap="none" rtlCol="0">
                  <a:spAutoFit/>
                </a:bodyPr>
                <a:lstStyle/>
                <a:p>
                  <a:pPr defTabSz="914400">
                    <a:defRPr/>
                  </a:pPr>
                  <a:r>
                    <a:rPr lang="en-US" altLang="zh-CN" sz="1200" kern="0" dirty="0" smtClean="0">
                      <a:solidFill>
                        <a:srgbClr val="061922"/>
                      </a:solidFill>
                      <a:latin typeface="Intel Clear Light"/>
                      <a:ea typeface="微软雅黑" panose="020B0503020204020204" pitchFamily="34" charset="-122"/>
                    </a:rPr>
                    <a:t>Sample</a:t>
                  </a:r>
                  <a:endParaRPr lang="en-US" sz="1200" kern="0" dirty="0" smtClean="0">
                    <a:solidFill>
                      <a:srgbClr val="061922"/>
                    </a:solidFill>
                    <a:latin typeface="Intel Clear Light"/>
                  </a:endParaRPr>
                </a:p>
              </p:txBody>
            </p:sp>
          </p:grpSp>
          <p:grpSp>
            <p:nvGrpSpPr>
              <p:cNvPr id="88" name="Group 87"/>
              <p:cNvGrpSpPr/>
              <p:nvPr/>
            </p:nvGrpSpPr>
            <p:grpSpPr>
              <a:xfrm>
                <a:off x="1880281" y="5241004"/>
                <a:ext cx="820574" cy="457735"/>
                <a:chOff x="1361518" y="1741506"/>
                <a:chExt cx="820574" cy="457735"/>
              </a:xfrm>
            </p:grpSpPr>
            <p:sp>
              <p:nvSpPr>
                <p:cNvPr id="120" name="Right Arrow 119"/>
                <p:cNvSpPr/>
                <p:nvPr/>
              </p:nvSpPr>
              <p:spPr>
                <a:xfrm>
                  <a:off x="1361518" y="1972409"/>
                  <a:ext cx="820574" cy="226832"/>
                </a:xfrm>
                <a:prstGeom prst="rightArrow">
                  <a:avLst/>
                </a:prstGeom>
                <a:gradFill rotWithShape="1">
                  <a:gsLst>
                    <a:gs pos="0">
                      <a:srgbClr val="0071C5">
                        <a:tint val="50000"/>
                        <a:satMod val="300000"/>
                      </a:srgbClr>
                    </a:gs>
                    <a:gs pos="35000">
                      <a:srgbClr val="0071C5">
                        <a:tint val="37000"/>
                        <a:satMod val="300000"/>
                      </a:srgbClr>
                    </a:gs>
                    <a:gs pos="100000">
                      <a:srgbClr val="0071C5">
                        <a:tint val="15000"/>
                        <a:satMod val="350000"/>
                      </a:srgbClr>
                    </a:gs>
                  </a:gsLst>
                  <a:lin ang="16200000" scaled="1"/>
                </a:gradFill>
                <a:ln w="9525" cap="flat" cmpd="sng" algn="ctr">
                  <a:solidFill>
                    <a:srgbClr val="0071C5">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21" name="TextBox 120"/>
                <p:cNvSpPr txBox="1"/>
                <p:nvPr/>
              </p:nvSpPr>
              <p:spPr>
                <a:xfrm>
                  <a:off x="1424799" y="1741506"/>
                  <a:ext cx="699230" cy="276999"/>
                </a:xfrm>
                <a:prstGeom prst="rect">
                  <a:avLst/>
                </a:prstGeom>
                <a:noFill/>
              </p:spPr>
              <p:txBody>
                <a:bodyPr wrap="none" rtlCol="0">
                  <a:spAutoFit/>
                </a:bodyPr>
                <a:lstStyle/>
                <a:p>
                  <a:pPr defTabSz="914400">
                    <a:defRPr/>
                  </a:pPr>
                  <a:r>
                    <a:rPr lang="en-US" altLang="zh-CN" sz="1200" kern="0" dirty="0" smtClean="0">
                      <a:solidFill>
                        <a:srgbClr val="061922"/>
                      </a:solidFill>
                      <a:latin typeface="Intel Clear Light"/>
                      <a:ea typeface="微软雅黑" panose="020B0503020204020204" pitchFamily="34" charset="-122"/>
                    </a:rPr>
                    <a:t>Sample</a:t>
                  </a:r>
                  <a:endParaRPr lang="en-US" sz="1200" kern="0" dirty="0" smtClean="0">
                    <a:solidFill>
                      <a:srgbClr val="061922"/>
                    </a:solidFill>
                    <a:latin typeface="Intel Clear Light"/>
                  </a:endParaRPr>
                </a:p>
              </p:txBody>
            </p:sp>
          </p:grpSp>
          <p:grpSp>
            <p:nvGrpSpPr>
              <p:cNvPr id="89" name="Group 88"/>
              <p:cNvGrpSpPr/>
              <p:nvPr/>
            </p:nvGrpSpPr>
            <p:grpSpPr>
              <a:xfrm>
                <a:off x="2753759" y="1843111"/>
                <a:ext cx="691215" cy="730496"/>
                <a:chOff x="2230991" y="1580705"/>
                <a:chExt cx="691215" cy="730496"/>
              </a:xfrm>
            </p:grpSpPr>
            <p:sp>
              <p:nvSpPr>
                <p:cNvPr id="118" name="Oval 117"/>
                <p:cNvSpPr/>
                <p:nvPr/>
              </p:nvSpPr>
              <p:spPr>
                <a:xfrm>
                  <a:off x="2395520" y="1905120"/>
                  <a:ext cx="406081" cy="406081"/>
                </a:xfrm>
                <a:prstGeom prst="ellipse">
                  <a:avLst/>
                </a:prstGeom>
                <a:gradFill flip="none" rotWithShape="1">
                  <a:gsLst>
                    <a:gs pos="5000">
                      <a:srgbClr val="00AEEF"/>
                    </a:gs>
                    <a:gs pos="95000">
                      <a:srgbClr val="0071C5"/>
                    </a:gs>
                  </a:gsLst>
                  <a:lin ang="16200000" scaled="0"/>
                  <a:tileRect/>
                </a:gra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19" name="TextBox 118"/>
                <p:cNvSpPr txBox="1"/>
                <p:nvPr/>
              </p:nvSpPr>
              <p:spPr>
                <a:xfrm>
                  <a:off x="2230991" y="1580705"/>
                  <a:ext cx="691215" cy="276999"/>
                </a:xfrm>
                <a:prstGeom prst="rect">
                  <a:avLst/>
                </a:prstGeom>
                <a:noFill/>
              </p:spPr>
              <p:txBody>
                <a:bodyPr wrap="none" rtlCol="0">
                  <a:spAutoFit/>
                </a:bodyPr>
                <a:lstStyle/>
                <a:p>
                  <a:pPr defTabSz="914400">
                    <a:defRPr/>
                  </a:pPr>
                  <a:r>
                    <a:rPr lang="en-US" sz="1200" kern="0" dirty="0" smtClean="0">
                      <a:solidFill>
                        <a:srgbClr val="061922"/>
                      </a:solidFill>
                      <a:latin typeface="Intel Clear Light"/>
                    </a:rPr>
                    <a:t>Worker</a:t>
                  </a:r>
                </a:p>
              </p:txBody>
            </p:sp>
          </p:grpSp>
          <p:grpSp>
            <p:nvGrpSpPr>
              <p:cNvPr id="90" name="Group 89"/>
              <p:cNvGrpSpPr/>
              <p:nvPr/>
            </p:nvGrpSpPr>
            <p:grpSpPr>
              <a:xfrm>
                <a:off x="2753759" y="3248136"/>
                <a:ext cx="691215" cy="730496"/>
                <a:chOff x="2230991" y="1580705"/>
                <a:chExt cx="691215" cy="730496"/>
              </a:xfrm>
            </p:grpSpPr>
            <p:sp>
              <p:nvSpPr>
                <p:cNvPr id="116" name="Oval 115"/>
                <p:cNvSpPr/>
                <p:nvPr/>
              </p:nvSpPr>
              <p:spPr>
                <a:xfrm>
                  <a:off x="2395520" y="1905120"/>
                  <a:ext cx="406081" cy="406081"/>
                </a:xfrm>
                <a:prstGeom prst="ellipse">
                  <a:avLst/>
                </a:prstGeom>
                <a:gradFill flip="none" rotWithShape="1">
                  <a:gsLst>
                    <a:gs pos="5000">
                      <a:srgbClr val="00AEEF"/>
                    </a:gs>
                    <a:gs pos="95000">
                      <a:srgbClr val="0071C5"/>
                    </a:gs>
                  </a:gsLst>
                  <a:lin ang="16200000" scaled="0"/>
                  <a:tileRect/>
                </a:gra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17" name="TextBox 116"/>
                <p:cNvSpPr txBox="1"/>
                <p:nvPr/>
              </p:nvSpPr>
              <p:spPr>
                <a:xfrm>
                  <a:off x="2230991" y="1580705"/>
                  <a:ext cx="691215" cy="276999"/>
                </a:xfrm>
                <a:prstGeom prst="rect">
                  <a:avLst/>
                </a:prstGeom>
                <a:noFill/>
              </p:spPr>
              <p:txBody>
                <a:bodyPr wrap="none" rtlCol="0">
                  <a:spAutoFit/>
                </a:bodyPr>
                <a:lstStyle/>
                <a:p>
                  <a:pPr defTabSz="914400">
                    <a:defRPr/>
                  </a:pPr>
                  <a:r>
                    <a:rPr lang="en-US" sz="1200" kern="0" dirty="0" smtClean="0">
                      <a:solidFill>
                        <a:srgbClr val="061922"/>
                      </a:solidFill>
                      <a:latin typeface="Intel Clear Light"/>
                    </a:rPr>
                    <a:t>Worker</a:t>
                  </a:r>
                </a:p>
              </p:txBody>
            </p:sp>
          </p:grpSp>
          <p:grpSp>
            <p:nvGrpSpPr>
              <p:cNvPr id="91" name="Group 90"/>
              <p:cNvGrpSpPr/>
              <p:nvPr/>
            </p:nvGrpSpPr>
            <p:grpSpPr>
              <a:xfrm>
                <a:off x="2753759" y="5099253"/>
                <a:ext cx="691215" cy="730496"/>
                <a:chOff x="2230991" y="1580705"/>
                <a:chExt cx="691215" cy="730496"/>
              </a:xfrm>
            </p:grpSpPr>
            <p:sp>
              <p:nvSpPr>
                <p:cNvPr id="114" name="Oval 113"/>
                <p:cNvSpPr/>
                <p:nvPr/>
              </p:nvSpPr>
              <p:spPr>
                <a:xfrm>
                  <a:off x="2395520" y="1905120"/>
                  <a:ext cx="406081" cy="406081"/>
                </a:xfrm>
                <a:prstGeom prst="ellipse">
                  <a:avLst/>
                </a:prstGeom>
                <a:gradFill flip="none" rotWithShape="1">
                  <a:gsLst>
                    <a:gs pos="5000">
                      <a:srgbClr val="00AEEF"/>
                    </a:gs>
                    <a:gs pos="95000">
                      <a:srgbClr val="0071C5"/>
                    </a:gs>
                  </a:gsLst>
                  <a:lin ang="16200000" scaled="0"/>
                  <a:tileRect/>
                </a:gra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115" name="TextBox 114"/>
                <p:cNvSpPr txBox="1"/>
                <p:nvPr/>
              </p:nvSpPr>
              <p:spPr>
                <a:xfrm>
                  <a:off x="2230991" y="1580705"/>
                  <a:ext cx="691215" cy="276999"/>
                </a:xfrm>
                <a:prstGeom prst="rect">
                  <a:avLst/>
                </a:prstGeom>
                <a:noFill/>
              </p:spPr>
              <p:txBody>
                <a:bodyPr wrap="none" rtlCol="0">
                  <a:spAutoFit/>
                </a:bodyPr>
                <a:lstStyle/>
                <a:p>
                  <a:pPr defTabSz="914400">
                    <a:defRPr/>
                  </a:pPr>
                  <a:r>
                    <a:rPr lang="en-US" sz="1200" kern="0" dirty="0" smtClean="0">
                      <a:solidFill>
                        <a:srgbClr val="061922"/>
                      </a:solidFill>
                      <a:latin typeface="Intel Clear Light"/>
                    </a:rPr>
                    <a:t>Worker</a:t>
                  </a:r>
                </a:p>
              </p:txBody>
            </p:sp>
          </p:grpSp>
          <p:sp>
            <p:nvSpPr>
              <p:cNvPr id="92" name="Oval 91"/>
              <p:cNvSpPr/>
              <p:nvPr/>
            </p:nvSpPr>
            <p:spPr>
              <a:xfrm>
                <a:off x="4690239" y="3547884"/>
                <a:ext cx="406081" cy="406081"/>
              </a:xfrm>
              <a:prstGeom prst="ellipse">
                <a:avLst/>
              </a:prstGeom>
              <a:solidFill>
                <a:srgbClr val="FF0000"/>
              </a:solidFill>
              <a:ln w="9525" cap="flat" cmpd="sng" algn="ctr">
                <a:solidFill>
                  <a:srgbClr val="A6CE39">
                    <a:shade val="95000"/>
                    <a:satMod val="105000"/>
                  </a:srgbClr>
                </a:solidFill>
                <a:prstDash val="solid"/>
                <a:headEnd type="none" w="sm" len="sm"/>
                <a:tailEnd type="none" w="sm" len="sm"/>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2000" b="1" kern="0" smtClean="0">
                  <a:solidFill>
                    <a:srgbClr val="061922"/>
                  </a:solidFill>
                  <a:latin typeface="Intel Clear Light"/>
                  <a:cs typeface="Arial" pitchFamily="34" charset="0"/>
                </a:endParaRPr>
              </a:p>
            </p:txBody>
          </p:sp>
          <p:sp>
            <p:nvSpPr>
              <p:cNvPr id="93" name="TextBox 92"/>
              <p:cNvSpPr txBox="1"/>
              <p:nvPr/>
            </p:nvSpPr>
            <p:spPr>
              <a:xfrm>
                <a:off x="4863822" y="3232398"/>
                <a:ext cx="659155" cy="307777"/>
              </a:xfrm>
              <a:prstGeom prst="rect">
                <a:avLst/>
              </a:prstGeom>
              <a:noFill/>
            </p:spPr>
            <p:txBody>
              <a:bodyPr wrap="none" rtlCol="0">
                <a:spAutoFit/>
              </a:bodyPr>
              <a:lstStyle/>
              <a:p>
                <a:pPr defTabSz="914400">
                  <a:defRPr/>
                </a:pPr>
                <a:r>
                  <a:rPr lang="en-US" sz="1400" kern="0" dirty="0" smtClean="0">
                    <a:solidFill>
                      <a:srgbClr val="061922"/>
                    </a:solidFill>
                    <a:latin typeface="Intel Clear Light"/>
                  </a:rPr>
                  <a:t>Driver</a:t>
                </a:r>
              </a:p>
            </p:txBody>
          </p:sp>
          <p:cxnSp>
            <p:nvCxnSpPr>
              <p:cNvPr id="94" name="Curved Connector 93"/>
              <p:cNvCxnSpPr>
                <a:stCxn id="92" idx="0"/>
                <a:endCxn id="118" idx="6"/>
              </p:cNvCxnSpPr>
              <p:nvPr/>
            </p:nvCxnSpPr>
            <p:spPr>
              <a:xfrm rot="16200000" flipV="1">
                <a:off x="3520167" y="2174770"/>
                <a:ext cx="1177317" cy="1568911"/>
              </a:xfrm>
              <a:prstGeom prst="curvedConnector2">
                <a:avLst/>
              </a:prstGeom>
              <a:noFill/>
              <a:ln w="9525" cap="flat" cmpd="sng" algn="ctr">
                <a:solidFill>
                  <a:srgbClr val="A6CE39">
                    <a:lumMod val="75000"/>
                  </a:srgbClr>
                </a:solidFill>
                <a:prstDash val="solid"/>
                <a:tailEnd type="triangle"/>
              </a:ln>
              <a:effectLst/>
            </p:spPr>
          </p:cxnSp>
          <p:cxnSp>
            <p:nvCxnSpPr>
              <p:cNvPr id="95" name="Curved Connector 94"/>
              <p:cNvCxnSpPr>
                <a:stCxn id="92" idx="1"/>
                <a:endCxn id="116" idx="7"/>
              </p:cNvCxnSpPr>
              <p:nvPr/>
            </p:nvCxnSpPr>
            <p:spPr>
              <a:xfrm rot="16200000" flipH="1" flipV="1">
                <a:off x="3994970" y="2877282"/>
                <a:ext cx="24667" cy="1484808"/>
              </a:xfrm>
              <a:prstGeom prst="curvedConnector3">
                <a:avLst>
                  <a:gd name="adj1" fmla="val -1167832"/>
                </a:avLst>
              </a:prstGeom>
              <a:noFill/>
              <a:ln w="9525" cap="flat" cmpd="sng" algn="ctr">
                <a:solidFill>
                  <a:srgbClr val="A6CE39">
                    <a:lumMod val="75000"/>
                  </a:srgbClr>
                </a:solidFill>
                <a:prstDash val="solid"/>
                <a:tailEnd type="triangle"/>
              </a:ln>
              <a:effectLst/>
            </p:spPr>
          </p:cxnSp>
          <p:cxnSp>
            <p:nvCxnSpPr>
              <p:cNvPr id="96" name="Curved Connector 95"/>
              <p:cNvCxnSpPr>
                <a:stCxn id="92" idx="4"/>
                <a:endCxn id="114" idx="7"/>
              </p:cNvCxnSpPr>
              <p:nvPr/>
            </p:nvCxnSpPr>
            <p:spPr>
              <a:xfrm rot="5400000">
                <a:off x="3314504" y="3904361"/>
                <a:ext cx="1529172" cy="1628380"/>
              </a:xfrm>
              <a:prstGeom prst="curvedConnector3">
                <a:avLst/>
              </a:prstGeom>
              <a:noFill/>
              <a:ln w="9525" cap="flat" cmpd="sng" algn="ctr">
                <a:solidFill>
                  <a:srgbClr val="A6CE39">
                    <a:lumMod val="75000"/>
                  </a:srgbClr>
                </a:solidFill>
                <a:prstDash val="solid"/>
                <a:tailEnd type="triangle"/>
              </a:ln>
              <a:effectLst/>
            </p:spPr>
          </p:cxnSp>
          <p:cxnSp>
            <p:nvCxnSpPr>
              <p:cNvPr id="97" name="Curved Connector 96"/>
              <p:cNvCxnSpPr>
                <a:stCxn id="118" idx="4"/>
                <a:endCxn id="92" idx="0"/>
              </p:cNvCxnSpPr>
              <p:nvPr/>
            </p:nvCxnSpPr>
            <p:spPr>
              <a:xfrm rot="16200000" flipH="1">
                <a:off x="3520166" y="2174769"/>
                <a:ext cx="974277" cy="1771951"/>
              </a:xfrm>
              <a:prstGeom prst="curvedConnector3">
                <a:avLst>
                  <a:gd name="adj1" fmla="val 50000"/>
                </a:avLst>
              </a:prstGeom>
              <a:noFill/>
              <a:ln w="9525" cap="flat" cmpd="sng" algn="ctr">
                <a:solidFill>
                  <a:srgbClr val="0071C5">
                    <a:shade val="95000"/>
                    <a:satMod val="105000"/>
                  </a:srgbClr>
                </a:solidFill>
                <a:prstDash val="solid"/>
                <a:tailEnd type="triangle"/>
              </a:ln>
              <a:effectLst/>
            </p:spPr>
          </p:cxnSp>
          <p:cxnSp>
            <p:nvCxnSpPr>
              <p:cNvPr id="98" name="Curved Connector 97"/>
              <p:cNvCxnSpPr>
                <a:stCxn id="116" idx="5"/>
                <a:endCxn id="92" idx="3"/>
              </p:cNvCxnSpPr>
              <p:nvPr/>
            </p:nvCxnSpPr>
            <p:spPr>
              <a:xfrm rot="5400000" flipH="1" flipV="1">
                <a:off x="3994970" y="3164426"/>
                <a:ext cx="24667" cy="1484808"/>
              </a:xfrm>
              <a:prstGeom prst="curvedConnector3">
                <a:avLst>
                  <a:gd name="adj1" fmla="val -1167832"/>
                </a:avLst>
              </a:prstGeom>
              <a:noFill/>
              <a:ln w="9525" cap="flat" cmpd="sng" algn="ctr">
                <a:solidFill>
                  <a:srgbClr val="0071C5">
                    <a:shade val="95000"/>
                    <a:satMod val="105000"/>
                  </a:srgbClr>
                </a:solidFill>
                <a:prstDash val="solid"/>
                <a:tailEnd type="triangle"/>
              </a:ln>
              <a:effectLst/>
            </p:spPr>
          </p:cxnSp>
          <p:cxnSp>
            <p:nvCxnSpPr>
              <p:cNvPr id="99" name="Curved Connector 98"/>
              <p:cNvCxnSpPr>
                <a:stCxn id="114" idx="6"/>
                <a:endCxn id="92" idx="4"/>
              </p:cNvCxnSpPr>
              <p:nvPr/>
            </p:nvCxnSpPr>
            <p:spPr>
              <a:xfrm flipV="1">
                <a:off x="3324369" y="3953965"/>
                <a:ext cx="1568911" cy="1672744"/>
              </a:xfrm>
              <a:prstGeom prst="curvedConnector2">
                <a:avLst/>
              </a:prstGeom>
              <a:noFill/>
              <a:ln w="9525" cap="flat" cmpd="sng" algn="ctr">
                <a:solidFill>
                  <a:srgbClr val="0071C5">
                    <a:shade val="95000"/>
                    <a:satMod val="105000"/>
                  </a:srgbClr>
                </a:solidFill>
                <a:prstDash val="solid"/>
                <a:tailEnd type="triangle"/>
              </a:ln>
              <a:effectLst/>
            </p:spPr>
          </p:cxnSp>
          <p:sp>
            <p:nvSpPr>
              <p:cNvPr id="100" name="Oval 99"/>
              <p:cNvSpPr/>
              <p:nvPr/>
            </p:nvSpPr>
            <p:spPr>
              <a:xfrm>
                <a:off x="2688339" y="2496906"/>
                <a:ext cx="144000" cy="144000"/>
              </a:xfrm>
              <a:prstGeom prst="ellipse">
                <a:avLst/>
              </a:prstGeom>
              <a:solidFill>
                <a:sysClr val="windowText" lastClr="000000"/>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2</a:t>
                </a:r>
              </a:p>
            </p:txBody>
          </p:sp>
          <p:sp>
            <p:nvSpPr>
              <p:cNvPr id="101" name="Oval 100"/>
              <p:cNvSpPr/>
              <p:nvPr/>
            </p:nvSpPr>
            <p:spPr>
              <a:xfrm>
                <a:off x="2688339" y="3919164"/>
                <a:ext cx="144000" cy="144000"/>
              </a:xfrm>
              <a:prstGeom prst="ellipse">
                <a:avLst/>
              </a:prstGeom>
              <a:solidFill>
                <a:sysClr val="windowText" lastClr="000000"/>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2</a:t>
                </a:r>
              </a:p>
            </p:txBody>
          </p:sp>
          <p:sp>
            <p:nvSpPr>
              <p:cNvPr id="102" name="Oval 101"/>
              <p:cNvSpPr/>
              <p:nvPr/>
            </p:nvSpPr>
            <p:spPr>
              <a:xfrm>
                <a:off x="2688339" y="5728694"/>
                <a:ext cx="144000" cy="144000"/>
              </a:xfrm>
              <a:prstGeom prst="ellipse">
                <a:avLst/>
              </a:prstGeom>
              <a:solidFill>
                <a:sysClr val="windowText" lastClr="000000"/>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2</a:t>
                </a:r>
              </a:p>
            </p:txBody>
          </p:sp>
          <p:sp>
            <p:nvSpPr>
              <p:cNvPr id="103" name="Oval 102"/>
              <p:cNvSpPr/>
              <p:nvPr/>
            </p:nvSpPr>
            <p:spPr>
              <a:xfrm>
                <a:off x="4419036" y="3443492"/>
                <a:ext cx="144000" cy="144000"/>
              </a:xfrm>
              <a:prstGeom prst="ellipse">
                <a:avLst/>
              </a:prstGeom>
              <a:solidFill>
                <a:srgbClr val="A6CE39">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1</a:t>
                </a:r>
              </a:p>
            </p:txBody>
          </p:sp>
          <p:sp>
            <p:nvSpPr>
              <p:cNvPr id="104" name="Oval 103"/>
              <p:cNvSpPr/>
              <p:nvPr/>
            </p:nvSpPr>
            <p:spPr>
              <a:xfrm>
                <a:off x="4419036" y="2587552"/>
                <a:ext cx="144000" cy="144000"/>
              </a:xfrm>
              <a:prstGeom prst="ellipse">
                <a:avLst/>
              </a:prstGeom>
              <a:solidFill>
                <a:srgbClr val="A6CE39">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1</a:t>
                </a:r>
              </a:p>
            </p:txBody>
          </p:sp>
          <p:sp>
            <p:nvSpPr>
              <p:cNvPr id="105" name="Oval 104"/>
              <p:cNvSpPr/>
              <p:nvPr/>
            </p:nvSpPr>
            <p:spPr>
              <a:xfrm>
                <a:off x="4461904" y="4568652"/>
                <a:ext cx="144000" cy="144000"/>
              </a:xfrm>
              <a:prstGeom prst="ellipse">
                <a:avLst/>
              </a:prstGeom>
              <a:solidFill>
                <a:srgbClr val="A6CE39">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1</a:t>
                </a:r>
              </a:p>
            </p:txBody>
          </p:sp>
          <p:sp>
            <p:nvSpPr>
              <p:cNvPr id="106" name="Oval 105"/>
              <p:cNvSpPr/>
              <p:nvPr/>
            </p:nvSpPr>
            <p:spPr>
              <a:xfrm>
                <a:off x="3538441" y="3030038"/>
                <a:ext cx="144000" cy="144000"/>
              </a:xfrm>
              <a:prstGeom prst="ellipse">
                <a:avLst/>
              </a:prstGeom>
              <a:solidFill>
                <a:srgbClr val="0071C5">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3</a:t>
                </a:r>
              </a:p>
            </p:txBody>
          </p:sp>
          <p:sp>
            <p:nvSpPr>
              <p:cNvPr id="107" name="Oval 106"/>
              <p:cNvSpPr/>
              <p:nvPr/>
            </p:nvSpPr>
            <p:spPr>
              <a:xfrm>
                <a:off x="3538441" y="5661544"/>
                <a:ext cx="144000" cy="144000"/>
              </a:xfrm>
              <a:prstGeom prst="ellipse">
                <a:avLst/>
              </a:prstGeom>
              <a:solidFill>
                <a:srgbClr val="0071C5">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3</a:t>
                </a:r>
              </a:p>
            </p:txBody>
          </p:sp>
          <p:sp>
            <p:nvSpPr>
              <p:cNvPr id="108" name="Oval 107"/>
              <p:cNvSpPr/>
              <p:nvPr/>
            </p:nvSpPr>
            <p:spPr>
              <a:xfrm>
                <a:off x="3538441" y="4183707"/>
                <a:ext cx="144000" cy="144000"/>
              </a:xfrm>
              <a:prstGeom prst="ellipse">
                <a:avLst/>
              </a:prstGeom>
              <a:solidFill>
                <a:srgbClr val="0071C5">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3</a:t>
                </a:r>
              </a:p>
            </p:txBody>
          </p:sp>
          <p:sp>
            <p:nvSpPr>
              <p:cNvPr id="109" name="Oval 108"/>
              <p:cNvSpPr/>
              <p:nvPr/>
            </p:nvSpPr>
            <p:spPr>
              <a:xfrm>
                <a:off x="5010962" y="3925027"/>
                <a:ext cx="144000" cy="144000"/>
              </a:xfrm>
              <a:prstGeom prst="ellipse">
                <a:avLst/>
              </a:prstGeom>
              <a:solidFill>
                <a:sysClr val="windowText" lastClr="000000"/>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4</a:t>
                </a:r>
              </a:p>
            </p:txBody>
          </p:sp>
          <p:sp>
            <p:nvSpPr>
              <p:cNvPr id="110" name="Oval 109"/>
              <p:cNvSpPr/>
              <p:nvPr/>
            </p:nvSpPr>
            <p:spPr>
              <a:xfrm>
                <a:off x="5657480" y="3628658"/>
                <a:ext cx="144000" cy="144000"/>
              </a:xfrm>
              <a:prstGeom prst="ellipse">
                <a:avLst/>
              </a:prstGeom>
              <a:solidFill>
                <a:srgbClr val="A6CE39">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1</a:t>
                </a:r>
              </a:p>
            </p:txBody>
          </p:sp>
          <p:sp>
            <p:nvSpPr>
              <p:cNvPr id="111" name="Oval 110"/>
              <p:cNvSpPr/>
              <p:nvPr/>
            </p:nvSpPr>
            <p:spPr>
              <a:xfrm>
                <a:off x="-1620337" y="3810457"/>
                <a:ext cx="144000" cy="144000"/>
              </a:xfrm>
              <a:prstGeom prst="ellipse">
                <a:avLst/>
              </a:prstGeom>
              <a:solidFill>
                <a:sysClr val="windowText" lastClr="000000"/>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2</a:t>
                </a:r>
              </a:p>
            </p:txBody>
          </p:sp>
          <p:sp>
            <p:nvSpPr>
              <p:cNvPr id="112" name="Oval 111"/>
              <p:cNvSpPr/>
              <p:nvPr/>
            </p:nvSpPr>
            <p:spPr>
              <a:xfrm>
                <a:off x="4940781" y="5163912"/>
                <a:ext cx="144000" cy="144000"/>
              </a:xfrm>
              <a:prstGeom prst="ellipse">
                <a:avLst/>
              </a:prstGeom>
              <a:solidFill>
                <a:srgbClr val="0071C5">
                  <a:lumMod val="75000"/>
                </a:srgbClr>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3</a:t>
                </a:r>
              </a:p>
            </p:txBody>
          </p:sp>
          <p:sp>
            <p:nvSpPr>
              <p:cNvPr id="113" name="Oval 112"/>
              <p:cNvSpPr/>
              <p:nvPr/>
            </p:nvSpPr>
            <p:spPr>
              <a:xfrm>
                <a:off x="4933081" y="6002947"/>
                <a:ext cx="144000" cy="144000"/>
              </a:xfrm>
              <a:prstGeom prst="ellipse">
                <a:avLst/>
              </a:prstGeom>
              <a:solidFill>
                <a:sysClr val="windowText" lastClr="000000"/>
              </a:solidFill>
              <a:ln w="9525" cap="flat" cmpd="sng" algn="ctr">
                <a:noFill/>
                <a:prstDash val="solid"/>
              </a:ln>
              <a:effectLst/>
            </p:spPr>
            <p:txBody>
              <a:bodyPr rtlCol="0" anchor="ctr"/>
              <a:lstStyle/>
              <a:p>
                <a:pPr algn="ctr" defTabSz="914400">
                  <a:defRPr/>
                </a:pPr>
                <a:r>
                  <a:rPr lang="en-US" sz="1000" b="1" kern="0" dirty="0" smtClean="0">
                    <a:solidFill>
                      <a:prstClr val="white"/>
                    </a:solidFill>
                    <a:latin typeface="Intel Clear Light"/>
                  </a:rPr>
                  <a:t>4</a:t>
                </a:r>
              </a:p>
            </p:txBody>
          </p:sp>
        </p:grpSp>
        <p:grpSp>
          <p:nvGrpSpPr>
            <p:cNvPr id="10" name="Group 9"/>
            <p:cNvGrpSpPr/>
            <p:nvPr/>
          </p:nvGrpSpPr>
          <p:grpSpPr>
            <a:xfrm>
              <a:off x="6123430" y="3511095"/>
              <a:ext cx="129600" cy="906413"/>
              <a:chOff x="5476158" y="3216961"/>
              <a:chExt cx="129600" cy="906413"/>
            </a:xfrm>
          </p:grpSpPr>
          <p:sp>
            <p:nvSpPr>
              <p:cNvPr id="70" name="Rectangle 69"/>
              <p:cNvSpPr>
                <a:spLocks noChangeAspect="1"/>
              </p:cNvSpPr>
              <p:nvPr/>
            </p:nvSpPr>
            <p:spPr>
              <a:xfrm>
                <a:off x="5476158" y="3216961"/>
                <a:ext cx="129600" cy="129600"/>
              </a:xfrm>
              <a:prstGeom prst="rect">
                <a:avLst/>
              </a:prstGeom>
              <a:noFill/>
              <a:ln w="25400" cap="flat" cmpd="sng" algn="ctr">
                <a:solidFill>
                  <a:srgbClr val="92D050"/>
                </a:solidFill>
                <a:prstDash val="solid"/>
              </a:ln>
              <a:effectLst/>
            </p:spPr>
            <p:txBody>
              <a:bodyPr rtlCol="0" anchor="ctr"/>
              <a:lstStyle/>
              <a:p>
                <a:pPr algn="ctr" defTabSz="914400">
                  <a:defRPr/>
                </a:pPr>
                <a:endParaRPr lang="en-US" kern="0" smtClean="0">
                  <a:solidFill>
                    <a:prstClr val="white"/>
                  </a:solidFill>
                  <a:latin typeface="Intel Clear Light"/>
                </a:endParaRPr>
              </a:p>
            </p:txBody>
          </p:sp>
          <p:sp>
            <p:nvSpPr>
              <p:cNvPr id="71" name="Rectangle 70"/>
              <p:cNvSpPr>
                <a:spLocks noChangeAspect="1"/>
              </p:cNvSpPr>
              <p:nvPr/>
            </p:nvSpPr>
            <p:spPr>
              <a:xfrm>
                <a:off x="5476158" y="3343775"/>
                <a:ext cx="129600" cy="129600"/>
              </a:xfrm>
              <a:prstGeom prst="rect">
                <a:avLst/>
              </a:prstGeom>
              <a:noFill/>
              <a:ln w="25400" cap="flat" cmpd="sng" algn="ctr">
                <a:solidFill>
                  <a:srgbClr val="92D050"/>
                </a:solidFill>
                <a:prstDash val="solid"/>
              </a:ln>
              <a:effectLst/>
            </p:spPr>
            <p:txBody>
              <a:bodyPr rtlCol="0" anchor="ctr"/>
              <a:lstStyle/>
              <a:p>
                <a:pPr algn="ctr" defTabSz="914400">
                  <a:defRPr/>
                </a:pPr>
                <a:endParaRPr lang="en-US" kern="0" smtClean="0">
                  <a:solidFill>
                    <a:prstClr val="white"/>
                  </a:solidFill>
                  <a:latin typeface="Intel Clear Light"/>
                </a:endParaRPr>
              </a:p>
            </p:txBody>
          </p:sp>
          <p:sp>
            <p:nvSpPr>
              <p:cNvPr id="72" name="Rectangle 71"/>
              <p:cNvSpPr>
                <a:spLocks noChangeAspect="1"/>
              </p:cNvSpPr>
              <p:nvPr/>
            </p:nvSpPr>
            <p:spPr>
              <a:xfrm>
                <a:off x="5476158" y="3471008"/>
                <a:ext cx="129600" cy="129600"/>
              </a:xfrm>
              <a:prstGeom prst="rect">
                <a:avLst/>
              </a:prstGeom>
              <a:noFill/>
              <a:ln w="25400" cap="flat" cmpd="sng" algn="ctr">
                <a:solidFill>
                  <a:srgbClr val="92D050"/>
                </a:solidFill>
                <a:prstDash val="solid"/>
              </a:ln>
              <a:effectLst/>
            </p:spPr>
            <p:txBody>
              <a:bodyPr rtlCol="0" anchor="ctr"/>
              <a:lstStyle/>
              <a:p>
                <a:pPr algn="ctr" defTabSz="914400">
                  <a:defRPr/>
                </a:pPr>
                <a:endParaRPr lang="en-US" kern="0" smtClean="0">
                  <a:solidFill>
                    <a:prstClr val="white"/>
                  </a:solidFill>
                  <a:latin typeface="Intel Clear Light"/>
                </a:endParaRPr>
              </a:p>
            </p:txBody>
          </p:sp>
          <p:sp>
            <p:nvSpPr>
              <p:cNvPr id="73" name="Rectangle 72"/>
              <p:cNvSpPr>
                <a:spLocks noChangeAspect="1"/>
              </p:cNvSpPr>
              <p:nvPr/>
            </p:nvSpPr>
            <p:spPr>
              <a:xfrm>
                <a:off x="5476158" y="3603628"/>
                <a:ext cx="129600" cy="129600"/>
              </a:xfrm>
              <a:prstGeom prst="rect">
                <a:avLst/>
              </a:prstGeom>
              <a:noFill/>
              <a:ln w="25400" cap="flat" cmpd="sng" algn="ctr">
                <a:solidFill>
                  <a:srgbClr val="92D050"/>
                </a:solidFill>
                <a:prstDash val="solid"/>
              </a:ln>
              <a:effectLst/>
            </p:spPr>
            <p:txBody>
              <a:bodyPr rtlCol="0" anchor="ctr"/>
              <a:lstStyle/>
              <a:p>
                <a:pPr algn="ctr" defTabSz="914400">
                  <a:defRPr/>
                </a:pPr>
                <a:endParaRPr lang="en-US" kern="0" smtClean="0">
                  <a:solidFill>
                    <a:prstClr val="white"/>
                  </a:solidFill>
                  <a:latin typeface="Intel Clear Light"/>
                </a:endParaRPr>
              </a:p>
            </p:txBody>
          </p:sp>
          <p:sp>
            <p:nvSpPr>
              <p:cNvPr id="74" name="Rectangle 73"/>
              <p:cNvSpPr>
                <a:spLocks noChangeAspect="1"/>
              </p:cNvSpPr>
              <p:nvPr/>
            </p:nvSpPr>
            <p:spPr>
              <a:xfrm>
                <a:off x="5476158" y="3733921"/>
                <a:ext cx="129600" cy="129600"/>
              </a:xfrm>
              <a:prstGeom prst="rect">
                <a:avLst/>
              </a:prstGeom>
              <a:noFill/>
              <a:ln w="25400" cap="flat" cmpd="sng" algn="ctr">
                <a:solidFill>
                  <a:srgbClr val="92D050"/>
                </a:solidFill>
                <a:prstDash val="solid"/>
              </a:ln>
              <a:effectLst/>
            </p:spPr>
            <p:txBody>
              <a:bodyPr rtlCol="0" anchor="ctr"/>
              <a:lstStyle/>
              <a:p>
                <a:pPr algn="ctr" defTabSz="914400">
                  <a:defRPr/>
                </a:pPr>
                <a:endParaRPr lang="en-US" kern="0" smtClean="0">
                  <a:solidFill>
                    <a:prstClr val="white"/>
                  </a:solidFill>
                  <a:latin typeface="Intel Clear Light"/>
                </a:endParaRPr>
              </a:p>
            </p:txBody>
          </p:sp>
          <p:sp>
            <p:nvSpPr>
              <p:cNvPr id="75" name="Rectangle 74"/>
              <p:cNvSpPr>
                <a:spLocks noChangeAspect="1"/>
              </p:cNvSpPr>
              <p:nvPr/>
            </p:nvSpPr>
            <p:spPr>
              <a:xfrm>
                <a:off x="5476158" y="3861154"/>
                <a:ext cx="129600" cy="129600"/>
              </a:xfrm>
              <a:prstGeom prst="rect">
                <a:avLst/>
              </a:prstGeom>
              <a:noFill/>
              <a:ln w="25400" cap="flat" cmpd="sng" algn="ctr">
                <a:solidFill>
                  <a:srgbClr val="92D050"/>
                </a:solidFill>
                <a:prstDash val="solid"/>
              </a:ln>
              <a:effectLst/>
            </p:spPr>
            <p:txBody>
              <a:bodyPr rtlCol="0" anchor="ctr"/>
              <a:lstStyle/>
              <a:p>
                <a:pPr algn="ctr" defTabSz="914400">
                  <a:defRPr/>
                </a:pPr>
                <a:endParaRPr lang="en-US" kern="0" smtClean="0">
                  <a:solidFill>
                    <a:prstClr val="white"/>
                  </a:solidFill>
                  <a:latin typeface="Intel Clear Light"/>
                </a:endParaRPr>
              </a:p>
            </p:txBody>
          </p:sp>
          <p:sp>
            <p:nvSpPr>
              <p:cNvPr id="76" name="Rectangle 75"/>
              <p:cNvSpPr>
                <a:spLocks noChangeAspect="1"/>
              </p:cNvSpPr>
              <p:nvPr/>
            </p:nvSpPr>
            <p:spPr>
              <a:xfrm>
                <a:off x="5476158" y="3993774"/>
                <a:ext cx="129600" cy="129600"/>
              </a:xfrm>
              <a:prstGeom prst="rect">
                <a:avLst/>
              </a:prstGeom>
              <a:noFill/>
              <a:ln w="25400" cap="flat" cmpd="sng" algn="ctr">
                <a:solidFill>
                  <a:srgbClr val="92D050"/>
                </a:solidFill>
                <a:prstDash val="solid"/>
              </a:ln>
              <a:effectLst/>
            </p:spPr>
            <p:txBody>
              <a:bodyPr rtlCol="0" anchor="ctr"/>
              <a:lstStyle/>
              <a:p>
                <a:pPr algn="ctr" defTabSz="914400">
                  <a:defRPr/>
                </a:pPr>
                <a:endParaRPr lang="en-US" kern="0" smtClean="0">
                  <a:solidFill>
                    <a:prstClr val="white"/>
                  </a:solidFill>
                  <a:latin typeface="Intel Clear Light"/>
                </a:endParaRPr>
              </a:p>
            </p:txBody>
          </p:sp>
        </p:grpSp>
        <p:grpSp>
          <p:nvGrpSpPr>
            <p:cNvPr id="11" name="Group 10"/>
            <p:cNvGrpSpPr/>
            <p:nvPr/>
          </p:nvGrpSpPr>
          <p:grpSpPr>
            <a:xfrm>
              <a:off x="5725849" y="5460439"/>
              <a:ext cx="129600" cy="906413"/>
              <a:chOff x="5476158" y="3216961"/>
              <a:chExt cx="129600" cy="906413"/>
            </a:xfrm>
          </p:grpSpPr>
          <p:sp>
            <p:nvSpPr>
              <p:cNvPr id="63" name="Rectangle 62"/>
              <p:cNvSpPr>
                <a:spLocks noChangeAspect="1"/>
              </p:cNvSpPr>
              <p:nvPr/>
            </p:nvSpPr>
            <p:spPr>
              <a:xfrm>
                <a:off x="5476158" y="3216961"/>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4" name="Rectangle 63"/>
              <p:cNvSpPr>
                <a:spLocks noChangeAspect="1"/>
              </p:cNvSpPr>
              <p:nvPr/>
            </p:nvSpPr>
            <p:spPr>
              <a:xfrm>
                <a:off x="5476158" y="3343775"/>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5" name="Rectangle 64"/>
              <p:cNvSpPr>
                <a:spLocks noChangeAspect="1"/>
              </p:cNvSpPr>
              <p:nvPr/>
            </p:nvSpPr>
            <p:spPr>
              <a:xfrm>
                <a:off x="5476158" y="3471008"/>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6" name="Rectangle 65"/>
              <p:cNvSpPr>
                <a:spLocks noChangeAspect="1"/>
              </p:cNvSpPr>
              <p:nvPr/>
            </p:nvSpPr>
            <p:spPr>
              <a:xfrm>
                <a:off x="5476158" y="3603628"/>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7" name="Rectangle 66"/>
              <p:cNvSpPr>
                <a:spLocks noChangeAspect="1"/>
              </p:cNvSpPr>
              <p:nvPr/>
            </p:nvSpPr>
            <p:spPr>
              <a:xfrm>
                <a:off x="5476158" y="3733921"/>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8" name="Rectangle 67"/>
              <p:cNvSpPr>
                <a:spLocks noChangeAspect="1"/>
              </p:cNvSpPr>
              <p:nvPr/>
            </p:nvSpPr>
            <p:spPr>
              <a:xfrm>
                <a:off x="5476158" y="3861154"/>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9" name="Rectangle 68"/>
              <p:cNvSpPr>
                <a:spLocks noChangeAspect="1"/>
              </p:cNvSpPr>
              <p:nvPr/>
            </p:nvSpPr>
            <p:spPr>
              <a:xfrm>
                <a:off x="5476158" y="3993774"/>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grpSp>
        <p:grpSp>
          <p:nvGrpSpPr>
            <p:cNvPr id="12" name="Group 11"/>
            <p:cNvGrpSpPr/>
            <p:nvPr/>
          </p:nvGrpSpPr>
          <p:grpSpPr>
            <a:xfrm>
              <a:off x="5654210" y="2103008"/>
              <a:ext cx="129600" cy="906413"/>
              <a:chOff x="5476158" y="3216961"/>
              <a:chExt cx="129600" cy="906413"/>
            </a:xfrm>
          </p:grpSpPr>
          <p:sp>
            <p:nvSpPr>
              <p:cNvPr id="56" name="Rectangle 55"/>
              <p:cNvSpPr>
                <a:spLocks noChangeAspect="1"/>
              </p:cNvSpPr>
              <p:nvPr/>
            </p:nvSpPr>
            <p:spPr>
              <a:xfrm>
                <a:off x="5476158" y="3216961"/>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7" name="Rectangle 56"/>
              <p:cNvSpPr>
                <a:spLocks noChangeAspect="1"/>
              </p:cNvSpPr>
              <p:nvPr/>
            </p:nvSpPr>
            <p:spPr>
              <a:xfrm>
                <a:off x="5476158" y="3343775"/>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8" name="Rectangle 57"/>
              <p:cNvSpPr>
                <a:spLocks noChangeAspect="1"/>
              </p:cNvSpPr>
              <p:nvPr/>
            </p:nvSpPr>
            <p:spPr>
              <a:xfrm>
                <a:off x="5476158" y="3471008"/>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9" name="Rectangle 58"/>
              <p:cNvSpPr>
                <a:spLocks noChangeAspect="1"/>
              </p:cNvSpPr>
              <p:nvPr/>
            </p:nvSpPr>
            <p:spPr>
              <a:xfrm>
                <a:off x="5476158" y="3603628"/>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0" name="Rectangle 59"/>
              <p:cNvSpPr>
                <a:spLocks noChangeAspect="1"/>
              </p:cNvSpPr>
              <p:nvPr/>
            </p:nvSpPr>
            <p:spPr>
              <a:xfrm>
                <a:off x="5476158" y="3733921"/>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1" name="Rectangle 60"/>
              <p:cNvSpPr>
                <a:spLocks noChangeAspect="1"/>
              </p:cNvSpPr>
              <p:nvPr/>
            </p:nvSpPr>
            <p:spPr>
              <a:xfrm>
                <a:off x="5476158" y="3861154"/>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62" name="Rectangle 61"/>
              <p:cNvSpPr>
                <a:spLocks noChangeAspect="1"/>
              </p:cNvSpPr>
              <p:nvPr/>
            </p:nvSpPr>
            <p:spPr>
              <a:xfrm>
                <a:off x="5476158" y="3993774"/>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grpSp>
        <p:grpSp>
          <p:nvGrpSpPr>
            <p:cNvPr id="13" name="Group 12"/>
            <p:cNvGrpSpPr/>
            <p:nvPr/>
          </p:nvGrpSpPr>
          <p:grpSpPr>
            <a:xfrm>
              <a:off x="5616781" y="3889840"/>
              <a:ext cx="129600" cy="906413"/>
              <a:chOff x="5476158" y="3216961"/>
              <a:chExt cx="129600" cy="906413"/>
            </a:xfrm>
          </p:grpSpPr>
          <p:sp>
            <p:nvSpPr>
              <p:cNvPr id="49" name="Rectangle 48"/>
              <p:cNvSpPr>
                <a:spLocks noChangeAspect="1"/>
              </p:cNvSpPr>
              <p:nvPr/>
            </p:nvSpPr>
            <p:spPr>
              <a:xfrm>
                <a:off x="5476158" y="3216961"/>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0" name="Rectangle 49"/>
              <p:cNvSpPr>
                <a:spLocks noChangeAspect="1"/>
              </p:cNvSpPr>
              <p:nvPr/>
            </p:nvSpPr>
            <p:spPr>
              <a:xfrm>
                <a:off x="5476158" y="3343775"/>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1" name="Rectangle 50"/>
              <p:cNvSpPr>
                <a:spLocks noChangeAspect="1"/>
              </p:cNvSpPr>
              <p:nvPr/>
            </p:nvSpPr>
            <p:spPr>
              <a:xfrm>
                <a:off x="5476158" y="3471008"/>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2" name="Rectangle 51"/>
              <p:cNvSpPr>
                <a:spLocks noChangeAspect="1"/>
              </p:cNvSpPr>
              <p:nvPr/>
            </p:nvSpPr>
            <p:spPr>
              <a:xfrm>
                <a:off x="5476158" y="3603628"/>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3" name="Rectangle 52"/>
              <p:cNvSpPr>
                <a:spLocks noChangeAspect="1"/>
              </p:cNvSpPr>
              <p:nvPr/>
            </p:nvSpPr>
            <p:spPr>
              <a:xfrm>
                <a:off x="5476158" y="3733921"/>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4" name="Rectangle 53"/>
              <p:cNvSpPr>
                <a:spLocks noChangeAspect="1"/>
              </p:cNvSpPr>
              <p:nvPr/>
            </p:nvSpPr>
            <p:spPr>
              <a:xfrm>
                <a:off x="5476158" y="3861154"/>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55" name="Rectangle 54"/>
              <p:cNvSpPr>
                <a:spLocks noChangeAspect="1"/>
              </p:cNvSpPr>
              <p:nvPr/>
            </p:nvSpPr>
            <p:spPr>
              <a:xfrm>
                <a:off x="5476158" y="3993774"/>
                <a:ext cx="129600" cy="129600"/>
              </a:xfrm>
              <a:prstGeom prst="rect">
                <a:avLst/>
              </a:prstGeom>
              <a:noFill/>
              <a:ln w="25400" cap="flat" cmpd="sng" algn="ctr">
                <a:solidFill>
                  <a:srgbClr val="0071C5"/>
                </a:solidFill>
                <a:prstDash val="solid"/>
              </a:ln>
              <a:effectLst/>
            </p:spPr>
            <p:txBody>
              <a:bodyPr rtlCol="0" anchor="ctr"/>
              <a:lstStyle/>
              <a:p>
                <a:pPr algn="ctr" defTabSz="914400">
                  <a:defRPr/>
                </a:pPr>
                <a:endParaRPr lang="en-US" kern="0" smtClean="0">
                  <a:solidFill>
                    <a:prstClr val="black"/>
                  </a:solidFill>
                  <a:latin typeface="Intel Clear Light"/>
                </a:endParaRPr>
              </a:p>
            </p:txBody>
          </p:sp>
        </p:grpSp>
        <p:sp>
          <p:nvSpPr>
            <p:cNvPr id="14" name="Rectangle 13"/>
            <p:cNvSpPr/>
            <p:nvPr/>
          </p:nvSpPr>
          <p:spPr>
            <a:xfrm>
              <a:off x="7507324" y="3371406"/>
              <a:ext cx="1927462" cy="1281336"/>
            </a:xfrm>
            <a:prstGeom prst="rect">
              <a:avLst/>
            </a:prstGeom>
          </p:spPr>
          <p:txBody>
            <a:bodyPr wrap="square">
              <a:spAutoFit/>
            </a:bodyPr>
            <a:lstStyle/>
            <a:p>
              <a:pPr marL="0" lvl="1" defTabSz="914400">
                <a:defRPr/>
              </a:pPr>
              <a:r>
                <a:rPr lang="en-US" sz="1400" b="1" kern="0" dirty="0" smtClean="0">
                  <a:solidFill>
                    <a:srgbClr val="FDB813">
                      <a:lumMod val="50000"/>
                    </a:srgbClr>
                  </a:solidFill>
                  <a:latin typeface="Intel Clear Light"/>
                </a:rPr>
                <a:t>Broadcast model parameters (weights)</a:t>
              </a:r>
            </a:p>
            <a:p>
              <a:pPr marL="0" lvl="1" defTabSz="914400">
                <a:defRPr/>
              </a:pPr>
              <a:r>
                <a:rPr lang="en-US" sz="1400" b="1" kern="0" dirty="0" smtClean="0">
                  <a:solidFill>
                    <a:srgbClr val="FDB813">
                      <a:lumMod val="50000"/>
                    </a:srgbClr>
                  </a:solidFill>
                  <a:latin typeface="Intel Clear Light"/>
                </a:rPr>
                <a:t>to each worker</a:t>
              </a:r>
            </a:p>
          </p:txBody>
        </p:sp>
        <p:cxnSp>
          <p:nvCxnSpPr>
            <p:cNvPr id="15" name="Straight Arrow Connector 14"/>
            <p:cNvCxnSpPr/>
            <p:nvPr/>
          </p:nvCxnSpPr>
          <p:spPr>
            <a:xfrm flipV="1">
              <a:off x="6356505" y="3907508"/>
              <a:ext cx="994166" cy="307715"/>
            </a:xfrm>
            <a:prstGeom prst="straightConnector1">
              <a:avLst/>
            </a:prstGeom>
            <a:noFill/>
            <a:ln w="25400" cap="flat" cmpd="sng" algn="ctr">
              <a:solidFill>
                <a:srgbClr val="FDB813">
                  <a:lumMod val="50000"/>
                </a:srgbClr>
              </a:solidFill>
              <a:prstDash val="solid"/>
              <a:tailEnd type="triangle"/>
            </a:ln>
            <a:effectLst/>
          </p:spPr>
        </p:cxnSp>
        <p:grpSp>
          <p:nvGrpSpPr>
            <p:cNvPr id="17" name="Group 16"/>
            <p:cNvGrpSpPr/>
            <p:nvPr/>
          </p:nvGrpSpPr>
          <p:grpSpPr>
            <a:xfrm>
              <a:off x="4179352" y="3855208"/>
              <a:ext cx="129600" cy="906413"/>
              <a:chOff x="5476158" y="3216961"/>
              <a:chExt cx="129600" cy="906413"/>
            </a:xfrm>
          </p:grpSpPr>
          <p:sp>
            <p:nvSpPr>
              <p:cNvPr id="42" name="Rectangle 41"/>
              <p:cNvSpPr>
                <a:spLocks noChangeAspect="1"/>
              </p:cNvSpPr>
              <p:nvPr/>
            </p:nvSpPr>
            <p:spPr>
              <a:xfrm>
                <a:off x="5476158" y="3216961"/>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3" name="Rectangle 42"/>
              <p:cNvSpPr>
                <a:spLocks noChangeAspect="1"/>
              </p:cNvSpPr>
              <p:nvPr/>
            </p:nvSpPr>
            <p:spPr>
              <a:xfrm>
                <a:off x="5476158" y="3343775"/>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4" name="Rectangle 43"/>
              <p:cNvSpPr>
                <a:spLocks noChangeAspect="1"/>
              </p:cNvSpPr>
              <p:nvPr/>
            </p:nvSpPr>
            <p:spPr>
              <a:xfrm>
                <a:off x="5476158" y="3471008"/>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5" name="Rectangle 44"/>
              <p:cNvSpPr>
                <a:spLocks noChangeAspect="1"/>
              </p:cNvSpPr>
              <p:nvPr/>
            </p:nvSpPr>
            <p:spPr>
              <a:xfrm>
                <a:off x="5476158" y="3603628"/>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6" name="Rectangle 45"/>
              <p:cNvSpPr>
                <a:spLocks noChangeAspect="1"/>
              </p:cNvSpPr>
              <p:nvPr/>
            </p:nvSpPr>
            <p:spPr>
              <a:xfrm>
                <a:off x="5476158" y="3733921"/>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7" name="Rectangle 46"/>
              <p:cNvSpPr>
                <a:spLocks noChangeAspect="1"/>
              </p:cNvSpPr>
              <p:nvPr/>
            </p:nvSpPr>
            <p:spPr>
              <a:xfrm>
                <a:off x="5476158" y="3861154"/>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8" name="Rectangle 47"/>
              <p:cNvSpPr>
                <a:spLocks noChangeAspect="1"/>
              </p:cNvSpPr>
              <p:nvPr/>
            </p:nvSpPr>
            <p:spPr>
              <a:xfrm>
                <a:off x="5476158" y="3993774"/>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grpSp>
        <p:grpSp>
          <p:nvGrpSpPr>
            <p:cNvPr id="18" name="Group 17"/>
            <p:cNvGrpSpPr/>
            <p:nvPr/>
          </p:nvGrpSpPr>
          <p:grpSpPr>
            <a:xfrm>
              <a:off x="4132698" y="5680358"/>
              <a:ext cx="129600" cy="906413"/>
              <a:chOff x="5476158" y="3216961"/>
              <a:chExt cx="129600" cy="906413"/>
            </a:xfrm>
          </p:grpSpPr>
          <p:sp>
            <p:nvSpPr>
              <p:cNvPr id="35" name="Rectangle 34"/>
              <p:cNvSpPr>
                <a:spLocks noChangeAspect="1"/>
              </p:cNvSpPr>
              <p:nvPr/>
            </p:nvSpPr>
            <p:spPr>
              <a:xfrm>
                <a:off x="5476158" y="3216961"/>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6" name="Rectangle 35"/>
              <p:cNvSpPr>
                <a:spLocks noChangeAspect="1"/>
              </p:cNvSpPr>
              <p:nvPr/>
            </p:nvSpPr>
            <p:spPr>
              <a:xfrm>
                <a:off x="5476158" y="3343775"/>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7" name="Rectangle 36"/>
              <p:cNvSpPr>
                <a:spLocks noChangeAspect="1"/>
              </p:cNvSpPr>
              <p:nvPr/>
            </p:nvSpPr>
            <p:spPr>
              <a:xfrm>
                <a:off x="5476158" y="3471008"/>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8" name="Rectangle 37"/>
              <p:cNvSpPr>
                <a:spLocks noChangeAspect="1"/>
              </p:cNvSpPr>
              <p:nvPr/>
            </p:nvSpPr>
            <p:spPr>
              <a:xfrm>
                <a:off x="5476158" y="3603628"/>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9" name="Rectangle 38"/>
              <p:cNvSpPr>
                <a:spLocks noChangeAspect="1"/>
              </p:cNvSpPr>
              <p:nvPr/>
            </p:nvSpPr>
            <p:spPr>
              <a:xfrm>
                <a:off x="5476158" y="3733921"/>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0" name="Rectangle 39"/>
              <p:cNvSpPr>
                <a:spLocks noChangeAspect="1"/>
              </p:cNvSpPr>
              <p:nvPr/>
            </p:nvSpPr>
            <p:spPr>
              <a:xfrm>
                <a:off x="5476158" y="3861154"/>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41" name="Rectangle 40"/>
              <p:cNvSpPr>
                <a:spLocks noChangeAspect="1"/>
              </p:cNvSpPr>
              <p:nvPr/>
            </p:nvSpPr>
            <p:spPr>
              <a:xfrm>
                <a:off x="5476158" y="3993774"/>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grpSp>
        <p:grpSp>
          <p:nvGrpSpPr>
            <p:cNvPr id="19" name="Group 18"/>
            <p:cNvGrpSpPr/>
            <p:nvPr/>
          </p:nvGrpSpPr>
          <p:grpSpPr>
            <a:xfrm>
              <a:off x="4212075" y="2421939"/>
              <a:ext cx="129600" cy="906413"/>
              <a:chOff x="5476158" y="3216961"/>
              <a:chExt cx="129600" cy="906413"/>
            </a:xfrm>
          </p:grpSpPr>
          <p:sp>
            <p:nvSpPr>
              <p:cNvPr id="28" name="Rectangle 27"/>
              <p:cNvSpPr>
                <a:spLocks noChangeAspect="1"/>
              </p:cNvSpPr>
              <p:nvPr/>
            </p:nvSpPr>
            <p:spPr>
              <a:xfrm>
                <a:off x="5476158" y="3216961"/>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29" name="Rectangle 28"/>
              <p:cNvSpPr>
                <a:spLocks noChangeAspect="1"/>
              </p:cNvSpPr>
              <p:nvPr/>
            </p:nvSpPr>
            <p:spPr>
              <a:xfrm>
                <a:off x="5476158" y="3343775"/>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0" name="Rectangle 29"/>
              <p:cNvSpPr>
                <a:spLocks noChangeAspect="1"/>
              </p:cNvSpPr>
              <p:nvPr/>
            </p:nvSpPr>
            <p:spPr>
              <a:xfrm>
                <a:off x="5476158" y="3471008"/>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1" name="Rectangle 30"/>
              <p:cNvSpPr>
                <a:spLocks noChangeAspect="1"/>
              </p:cNvSpPr>
              <p:nvPr/>
            </p:nvSpPr>
            <p:spPr>
              <a:xfrm>
                <a:off x="5476158" y="3603628"/>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2" name="Rectangle 31"/>
              <p:cNvSpPr>
                <a:spLocks noChangeAspect="1"/>
              </p:cNvSpPr>
              <p:nvPr/>
            </p:nvSpPr>
            <p:spPr>
              <a:xfrm>
                <a:off x="5476158" y="3733921"/>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3" name="Rectangle 32"/>
              <p:cNvSpPr>
                <a:spLocks noChangeAspect="1"/>
              </p:cNvSpPr>
              <p:nvPr/>
            </p:nvSpPr>
            <p:spPr>
              <a:xfrm>
                <a:off x="5476158" y="3861154"/>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sp>
            <p:nvSpPr>
              <p:cNvPr id="34" name="Rectangle 33"/>
              <p:cNvSpPr>
                <a:spLocks noChangeAspect="1"/>
              </p:cNvSpPr>
              <p:nvPr/>
            </p:nvSpPr>
            <p:spPr>
              <a:xfrm>
                <a:off x="5476158" y="3993774"/>
                <a:ext cx="129600" cy="129600"/>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kern="0" smtClean="0">
                  <a:solidFill>
                    <a:prstClr val="black"/>
                  </a:solidFill>
                  <a:latin typeface="Intel Clear Light"/>
                </a:endParaRPr>
              </a:p>
            </p:txBody>
          </p:sp>
        </p:grpSp>
        <p:sp>
          <p:nvSpPr>
            <p:cNvPr id="20" name="Rectangle 19"/>
            <p:cNvSpPr/>
            <p:nvPr/>
          </p:nvSpPr>
          <p:spPr>
            <a:xfrm>
              <a:off x="243686" y="3563440"/>
              <a:ext cx="2044176" cy="675415"/>
            </a:xfrm>
            <a:prstGeom prst="rect">
              <a:avLst/>
            </a:prstGeom>
          </p:spPr>
          <p:txBody>
            <a:bodyPr wrap="square">
              <a:spAutoFit/>
            </a:bodyPr>
            <a:lstStyle/>
            <a:p>
              <a:pPr marL="0" lvl="1" defTabSz="914400">
                <a:defRPr/>
              </a:pPr>
              <a:r>
                <a:rPr lang="en-US" sz="1400" b="1" kern="0" dirty="0" smtClean="0">
                  <a:solidFill>
                    <a:srgbClr val="FDB813">
                      <a:lumMod val="50000"/>
                    </a:srgbClr>
                  </a:solidFill>
                  <a:latin typeface="Intel Clear Light"/>
                </a:rPr>
                <a:t>Each task computes gradients</a:t>
              </a:r>
            </a:p>
          </p:txBody>
        </p:sp>
        <p:cxnSp>
          <p:nvCxnSpPr>
            <p:cNvPr id="21" name="Straight Arrow Connector 20"/>
            <p:cNvCxnSpPr/>
            <p:nvPr/>
          </p:nvCxnSpPr>
          <p:spPr>
            <a:xfrm flipH="1">
              <a:off x="2267638" y="2628002"/>
              <a:ext cx="1721563" cy="1072639"/>
            </a:xfrm>
            <a:prstGeom prst="straightConnector1">
              <a:avLst/>
            </a:prstGeom>
            <a:noFill/>
            <a:ln w="25400" cap="flat" cmpd="sng" algn="ctr">
              <a:solidFill>
                <a:srgbClr val="FDB813">
                  <a:lumMod val="50000"/>
                </a:srgbClr>
              </a:solidFill>
              <a:prstDash val="solid"/>
              <a:tailEnd type="triangle"/>
            </a:ln>
            <a:effectLst/>
          </p:spPr>
        </p:cxnSp>
        <p:cxnSp>
          <p:nvCxnSpPr>
            <p:cNvPr id="22" name="Straight Arrow Connector 21"/>
            <p:cNvCxnSpPr/>
            <p:nvPr/>
          </p:nvCxnSpPr>
          <p:spPr>
            <a:xfrm flipH="1" flipV="1">
              <a:off x="2121211" y="3962004"/>
              <a:ext cx="1815169" cy="1845169"/>
            </a:xfrm>
            <a:prstGeom prst="straightConnector1">
              <a:avLst/>
            </a:prstGeom>
            <a:noFill/>
            <a:ln w="25400" cap="flat" cmpd="sng" algn="ctr">
              <a:solidFill>
                <a:srgbClr val="FDB813">
                  <a:lumMod val="50000"/>
                </a:srgbClr>
              </a:solidFill>
              <a:prstDash val="solid"/>
              <a:tailEnd type="triangle"/>
            </a:ln>
            <a:effectLst/>
          </p:spPr>
        </p:cxnSp>
        <p:cxnSp>
          <p:nvCxnSpPr>
            <p:cNvPr id="23" name="Straight Arrow Connector 22"/>
            <p:cNvCxnSpPr/>
            <p:nvPr/>
          </p:nvCxnSpPr>
          <p:spPr>
            <a:xfrm flipH="1" flipV="1">
              <a:off x="2267638" y="3822628"/>
              <a:ext cx="1782334" cy="172989"/>
            </a:xfrm>
            <a:prstGeom prst="straightConnector1">
              <a:avLst/>
            </a:prstGeom>
            <a:noFill/>
            <a:ln w="25400" cap="flat" cmpd="sng" algn="ctr">
              <a:solidFill>
                <a:srgbClr val="FDB813">
                  <a:lumMod val="50000"/>
                </a:srgbClr>
              </a:solidFill>
              <a:prstDash val="solid"/>
              <a:tailEnd type="triangle"/>
            </a:ln>
            <a:effectLst/>
          </p:spPr>
        </p:cxnSp>
        <p:sp>
          <p:nvSpPr>
            <p:cNvPr id="24" name="Rectangle 23"/>
            <p:cNvSpPr/>
            <p:nvPr/>
          </p:nvSpPr>
          <p:spPr>
            <a:xfrm>
              <a:off x="6815066" y="4908790"/>
              <a:ext cx="2789447" cy="1570670"/>
            </a:xfrm>
            <a:prstGeom prst="rect">
              <a:avLst/>
            </a:prstGeom>
          </p:spPr>
          <p:txBody>
            <a:bodyPr wrap="square">
              <a:spAutoFit/>
            </a:bodyPr>
            <a:lstStyle/>
            <a:p>
              <a:pPr marL="0" lvl="1" defTabSz="914400"/>
              <a:r>
                <a:rPr lang="en-US" sz="1400" b="1" kern="0" dirty="0" smtClean="0">
                  <a:solidFill>
                    <a:srgbClr val="FDB813">
                      <a:lumMod val="50000"/>
                    </a:srgbClr>
                  </a:solidFill>
                  <a:latin typeface="Intel Clear Light"/>
                </a:rPr>
                <a:t>Each task </a:t>
              </a:r>
              <a:r>
                <a:rPr lang="en-US" sz="1400" b="1" kern="0" dirty="0">
                  <a:solidFill>
                    <a:srgbClr val="FDB813">
                      <a:lumMod val="50000"/>
                    </a:srgbClr>
                  </a:solidFill>
                  <a:latin typeface="Intel Clear Light"/>
                </a:rPr>
                <a:t>sends gradients for </a:t>
              </a:r>
              <a:r>
                <a:rPr lang="en-US" sz="1400" b="1" kern="0" dirty="0" smtClean="0">
                  <a:solidFill>
                    <a:srgbClr val="FDB813">
                      <a:lumMod val="50000"/>
                    </a:srgbClr>
                  </a:solidFill>
                  <a:latin typeface="Intel Clear Light"/>
                </a:rPr>
                <a:t>(tree) aggregation, and  </a:t>
              </a:r>
            </a:p>
            <a:p>
              <a:pPr marL="0" lvl="1" defTabSz="914400"/>
              <a:endParaRPr lang="en-US" sz="1400" b="1" kern="0" dirty="0">
                <a:solidFill>
                  <a:srgbClr val="FDB813">
                    <a:lumMod val="50000"/>
                  </a:srgbClr>
                </a:solidFill>
                <a:latin typeface="Intel Clear Light"/>
              </a:endParaRPr>
            </a:p>
            <a:p>
              <a:pPr marL="0" lvl="1" defTabSz="914400"/>
              <a:r>
                <a:rPr lang="en-US" sz="1400" b="1" kern="0" dirty="0" smtClean="0">
                  <a:solidFill>
                    <a:srgbClr val="FDB813">
                      <a:lumMod val="50000"/>
                    </a:srgbClr>
                  </a:solidFill>
                  <a:latin typeface="Intel Clear Light"/>
                </a:rPr>
                <a:t>then driver updates the weight</a:t>
              </a:r>
            </a:p>
          </p:txBody>
        </p:sp>
        <p:cxnSp>
          <p:nvCxnSpPr>
            <p:cNvPr id="25" name="Straight Arrow Connector 24"/>
            <p:cNvCxnSpPr/>
            <p:nvPr/>
          </p:nvCxnSpPr>
          <p:spPr>
            <a:xfrm flipV="1">
              <a:off x="5905632" y="5165219"/>
              <a:ext cx="338516" cy="702052"/>
            </a:xfrm>
            <a:prstGeom prst="straightConnector1">
              <a:avLst/>
            </a:prstGeom>
            <a:noFill/>
            <a:ln w="25400" cap="flat" cmpd="sng" algn="ctr">
              <a:solidFill>
                <a:srgbClr val="FDB813">
                  <a:lumMod val="50000"/>
                </a:srgbClr>
              </a:solidFill>
              <a:prstDash val="solid"/>
              <a:tailEnd type="triangle"/>
            </a:ln>
            <a:effectLst/>
          </p:spPr>
        </p:cxnSp>
        <p:cxnSp>
          <p:nvCxnSpPr>
            <p:cNvPr id="26" name="Straight Arrow Connector 25"/>
            <p:cNvCxnSpPr/>
            <p:nvPr/>
          </p:nvCxnSpPr>
          <p:spPr>
            <a:xfrm>
              <a:off x="5787796" y="4356818"/>
              <a:ext cx="479747" cy="650876"/>
            </a:xfrm>
            <a:prstGeom prst="straightConnector1">
              <a:avLst/>
            </a:prstGeom>
            <a:noFill/>
            <a:ln w="25400" cap="flat" cmpd="sng" algn="ctr">
              <a:solidFill>
                <a:srgbClr val="FDB813">
                  <a:lumMod val="50000"/>
                </a:srgbClr>
              </a:solidFill>
              <a:prstDash val="solid"/>
              <a:tailEnd type="triangle"/>
            </a:ln>
            <a:effectLst/>
          </p:spPr>
        </p:cxnSp>
        <p:cxnSp>
          <p:nvCxnSpPr>
            <p:cNvPr id="27" name="Straight Arrow Connector 26"/>
            <p:cNvCxnSpPr/>
            <p:nvPr/>
          </p:nvCxnSpPr>
          <p:spPr>
            <a:xfrm>
              <a:off x="5686100" y="3050580"/>
              <a:ext cx="653443" cy="1957807"/>
            </a:xfrm>
            <a:prstGeom prst="straightConnector1">
              <a:avLst/>
            </a:prstGeom>
            <a:noFill/>
            <a:ln w="25400" cap="flat" cmpd="sng" algn="ctr">
              <a:solidFill>
                <a:srgbClr val="FDB813">
                  <a:lumMod val="50000"/>
                </a:srgbClr>
              </a:solidFill>
              <a:prstDash val="solid"/>
              <a:tailEnd type="triangle"/>
            </a:ln>
            <a:effectLst/>
          </p:spPr>
        </p:cxnSp>
      </p:grpSp>
    </p:spTree>
    <p:extLst>
      <p:ext uri="{BB962C8B-B14F-4D97-AF65-F5344CB8AC3E}">
        <p14:creationId xmlns:p14="http://schemas.microsoft.com/office/powerpoint/2010/main" val="190807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13</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Synchronization via </a:t>
            </a:r>
            <a:r>
              <a:rPr lang="en-US" sz="4000" dirty="0" smtClean="0">
                <a:solidFill>
                  <a:srgbClr val="FF0000"/>
                </a:solidFill>
                <a:effectLst>
                  <a:glow rad="127000">
                    <a:srgbClr val="0071C5">
                      <a:alpha val="2000"/>
                    </a:srgbClr>
                  </a:glow>
                </a:effectLst>
                <a:ea typeface="Calibri" panose="020F0502020204030204" pitchFamily="34" charset="0"/>
                <a:cs typeface="Times New Roman" panose="02020603050405020304" pitchFamily="18" charset="0"/>
              </a:rPr>
              <a:t>Parameter Manager</a:t>
            </a:r>
            <a:r>
              <a:rPr lang="en-US" sz="4000" dirty="0" smtClean="0">
                <a:effectLst>
                  <a:glow rad="127000">
                    <a:srgbClr val="0071C5">
                      <a:alpha val="2000"/>
                    </a:srgbClr>
                  </a:glow>
                </a:effectLst>
                <a:ea typeface="Calibri" panose="020F0502020204030204" pitchFamily="34" charset="0"/>
                <a:cs typeface="Times New Roman" panose="02020603050405020304" pitchFamily="18" charset="0"/>
              </a:rPr>
              <a:t> </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in </a:t>
            </a:r>
            <a:r>
              <a:rPr lang="en-US" sz="4000" b="1" dirty="0" err="1">
                <a:effectLst>
                  <a:glow rad="127000">
                    <a:srgbClr val="0071C5">
                      <a:alpha val="2000"/>
                    </a:srgbClr>
                  </a:glow>
                </a:effectLst>
                <a:ea typeface="Calibri" panose="020F0502020204030204" pitchFamily="34" charset="0"/>
                <a:cs typeface="Times New Roman" panose="02020603050405020304" pitchFamily="18" charset="0"/>
              </a:rPr>
              <a:t>BigDL</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208" name="Rectangle 207"/>
          <p:cNvSpPr/>
          <p:nvPr/>
        </p:nvSpPr>
        <p:spPr>
          <a:xfrm>
            <a:off x="2182838" y="4389557"/>
            <a:ext cx="5207932" cy="307777"/>
          </a:xfrm>
          <a:prstGeom prst="rect">
            <a:avLst/>
          </a:prstGeom>
        </p:spPr>
        <p:txBody>
          <a:bodyPr wrap="square">
            <a:spAutoFit/>
          </a:bodyPr>
          <a:lstStyle/>
          <a:p>
            <a:pPr algn="ctr"/>
            <a:r>
              <a:rPr lang="en-US" sz="1400" b="1" dirty="0" smtClean="0">
                <a:solidFill>
                  <a:srgbClr val="0070C0"/>
                </a:solidFill>
                <a:effectLst>
                  <a:glow rad="127000">
                    <a:srgbClr val="0071C5">
                      <a:alpha val="2000"/>
                    </a:srgbClr>
                  </a:glow>
                </a:effectLst>
                <a:cs typeface="Times New Roman" panose="02020603050405020304" pitchFamily="18" charset="0"/>
              </a:rPr>
              <a:t>All-Reduce</a:t>
            </a:r>
            <a:r>
              <a:rPr lang="en-US" sz="1400" b="1" dirty="0" smtClean="0">
                <a:effectLst>
                  <a:glow rad="127000">
                    <a:srgbClr val="0071C5">
                      <a:alpha val="2000"/>
                    </a:srgbClr>
                  </a:glow>
                </a:effectLst>
                <a:cs typeface="Times New Roman" panose="02020603050405020304" pitchFamily="18" charset="0"/>
              </a:rPr>
              <a:t> synchronization </a:t>
            </a:r>
            <a:r>
              <a:rPr lang="en-US" altLang="zh-CN" sz="1400" b="1" dirty="0" smtClean="0">
                <a:effectLst>
                  <a:glow rad="127000">
                    <a:srgbClr val="0071C5">
                      <a:alpha val="2000"/>
                    </a:srgbClr>
                  </a:glow>
                </a:effectLst>
                <a:cs typeface="Times New Roman" panose="02020603050405020304" pitchFamily="18" charset="0"/>
              </a:rPr>
              <a:t>without hotspot and shuffle</a:t>
            </a:r>
            <a:endParaRPr lang="en-US" sz="1400" dirty="0"/>
          </a:p>
        </p:txBody>
      </p:sp>
      <p:pic>
        <p:nvPicPr>
          <p:cNvPr id="5" name="Picture 4"/>
          <p:cNvPicPr>
            <a:picLocks noChangeAspect="1"/>
          </p:cNvPicPr>
          <p:nvPr/>
        </p:nvPicPr>
        <p:blipFill>
          <a:blip r:embed="rId3"/>
          <a:stretch>
            <a:fillRect/>
          </a:stretch>
        </p:blipFill>
        <p:spPr>
          <a:xfrm>
            <a:off x="1352374" y="577698"/>
            <a:ext cx="3917659" cy="3790950"/>
          </a:xfrm>
          <a:prstGeom prst="rect">
            <a:avLst/>
          </a:prstGeom>
        </p:spPr>
      </p:pic>
      <p:sp>
        <p:nvSpPr>
          <p:cNvPr id="7" name="Rectangle 6"/>
          <p:cNvSpPr/>
          <p:nvPr/>
        </p:nvSpPr>
        <p:spPr>
          <a:xfrm>
            <a:off x="5270032" y="783327"/>
            <a:ext cx="3150067" cy="242326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smtClean="0">
              <a:ea typeface="Oswald" charset="0"/>
              <a:cs typeface="Oswald Regular"/>
            </a:endParaRPr>
          </a:p>
          <a:p>
            <a:r>
              <a:rPr lang="en-US" dirty="0" smtClean="0">
                <a:ea typeface="Oswald" charset="0"/>
                <a:cs typeface="Oswald Regular"/>
              </a:rPr>
              <a:t>Distributed</a:t>
            </a:r>
          </a:p>
          <a:p>
            <a:r>
              <a:rPr lang="en-US" dirty="0" smtClean="0">
                <a:ea typeface="Oswald" charset="0"/>
                <a:cs typeface="Oswald Regular"/>
              </a:rPr>
              <a:t>Parameter Manager aggregates gradients and updates model</a:t>
            </a:r>
          </a:p>
          <a:p>
            <a:endParaRPr lang="en-US" dirty="0">
              <a:ea typeface="Oswald" charset="0"/>
              <a:cs typeface="Oswald Regular"/>
            </a:endParaRPr>
          </a:p>
          <a:p>
            <a:r>
              <a:rPr lang="en-US" b="1" dirty="0" smtClean="0">
                <a:ea typeface="Oswald" charset="0"/>
                <a:cs typeface="Oswald Regular"/>
              </a:rPr>
              <a:t>Master Node is not involved!</a:t>
            </a:r>
            <a:endParaRPr lang="en-US" b="1" dirty="0" smtClean="0">
              <a:ea typeface="Oswald" charset="0"/>
              <a:cs typeface="Oswald Regular"/>
            </a:endParaRPr>
          </a:p>
        </p:txBody>
      </p:sp>
      <p:sp>
        <p:nvSpPr>
          <p:cNvPr id="9" name="Oval 8"/>
          <p:cNvSpPr/>
          <p:nvPr/>
        </p:nvSpPr>
        <p:spPr>
          <a:xfrm>
            <a:off x="2960625" y="1880976"/>
            <a:ext cx="465844" cy="1584444"/>
          </a:xfrm>
          <a:prstGeom prst="ellipse">
            <a:avLst/>
          </a:prstGeom>
          <a:solidFill>
            <a:srgbClr val="FF0000">
              <a:alpha val="20000"/>
            </a:srgbClr>
          </a:solidFill>
          <a:ln w="95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063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14</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a:effectLst>
                  <a:glow rad="127000">
                    <a:srgbClr val="0071C5">
                      <a:alpha val="2000"/>
                    </a:srgbClr>
                  </a:glow>
                </a:effectLst>
                <a:ea typeface="Calibri" panose="020F0502020204030204" pitchFamily="34" charset="0"/>
                <a:cs typeface="Times New Roman" panose="02020603050405020304" pitchFamily="18" charset="0"/>
              </a:rPr>
              <a:t>Synchronization via </a:t>
            </a:r>
            <a:r>
              <a:rPr lang="en-US" sz="4000" dirty="0" smtClean="0">
                <a:solidFill>
                  <a:srgbClr val="FF0000"/>
                </a:solidFill>
                <a:effectLst>
                  <a:glow rad="127000">
                    <a:srgbClr val="0071C5">
                      <a:alpha val="2000"/>
                    </a:srgbClr>
                  </a:glow>
                </a:effectLst>
                <a:ea typeface="Calibri" panose="020F0502020204030204" pitchFamily="34" charset="0"/>
                <a:cs typeface="Times New Roman" panose="02020603050405020304" pitchFamily="18" charset="0"/>
              </a:rPr>
              <a:t>Parameter </a:t>
            </a:r>
            <a:r>
              <a:rPr lang="en-US" sz="4000" dirty="0">
                <a:solidFill>
                  <a:srgbClr val="FF0000"/>
                </a:solidFill>
                <a:effectLst>
                  <a:glow rad="127000">
                    <a:srgbClr val="0071C5">
                      <a:alpha val="2000"/>
                    </a:srgbClr>
                  </a:glow>
                </a:effectLst>
                <a:ea typeface="Calibri" panose="020F0502020204030204" pitchFamily="34" charset="0"/>
                <a:cs typeface="Times New Roman" panose="02020603050405020304" pitchFamily="18" charset="0"/>
              </a:rPr>
              <a:t>Manager</a:t>
            </a:r>
            <a:r>
              <a:rPr lang="en-US" sz="4000" dirty="0">
                <a:effectLst>
                  <a:glow rad="127000">
                    <a:srgbClr val="0071C5">
                      <a:alpha val="2000"/>
                    </a:srgbClr>
                  </a:glow>
                </a:effectLst>
                <a:ea typeface="Calibri" panose="020F0502020204030204" pitchFamily="34" charset="0"/>
                <a:cs typeface="Times New Roman" panose="02020603050405020304" pitchFamily="18" charset="0"/>
              </a:rPr>
              <a:t> </a:t>
            </a:r>
            <a:r>
              <a:rPr lang="en-US" sz="4000" b="1" dirty="0">
                <a:effectLst>
                  <a:glow rad="127000">
                    <a:srgbClr val="0071C5">
                      <a:alpha val="2000"/>
                    </a:srgbClr>
                  </a:glow>
                </a:effectLst>
                <a:ea typeface="Calibri" panose="020F0502020204030204" pitchFamily="34" charset="0"/>
                <a:cs typeface="Times New Roman" panose="02020603050405020304" pitchFamily="18" charset="0"/>
              </a:rPr>
              <a:t>in </a:t>
            </a:r>
            <a:r>
              <a:rPr lang="en-US" sz="4000" b="1" dirty="0" err="1">
                <a:effectLst>
                  <a:glow rad="127000">
                    <a:srgbClr val="0071C5">
                      <a:alpha val="2000"/>
                    </a:srgbClr>
                  </a:glow>
                </a:effectLst>
                <a:ea typeface="Calibri" panose="020F0502020204030204" pitchFamily="34" charset="0"/>
                <a:cs typeface="Times New Roman" panose="02020603050405020304" pitchFamily="18" charset="0"/>
              </a:rPr>
              <a:t>BigDL</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grpSp>
        <p:nvGrpSpPr>
          <p:cNvPr id="107" name="Group 106"/>
          <p:cNvGrpSpPr/>
          <p:nvPr/>
        </p:nvGrpSpPr>
        <p:grpSpPr>
          <a:xfrm>
            <a:off x="1652631" y="687897"/>
            <a:ext cx="5738070" cy="3442726"/>
            <a:chOff x="258478" y="1265308"/>
            <a:chExt cx="4586164" cy="2854337"/>
          </a:xfrm>
        </p:grpSpPr>
        <p:grpSp>
          <p:nvGrpSpPr>
            <p:cNvPr id="109" name="Group 108"/>
            <p:cNvGrpSpPr/>
            <p:nvPr/>
          </p:nvGrpSpPr>
          <p:grpSpPr>
            <a:xfrm>
              <a:off x="258478" y="1265308"/>
              <a:ext cx="4586164" cy="2854337"/>
              <a:chOff x="206285" y="2862366"/>
              <a:chExt cx="4586164" cy="2854337"/>
            </a:xfrm>
          </p:grpSpPr>
          <p:sp>
            <p:nvSpPr>
              <p:cNvPr id="116" name="Rectangle 115"/>
              <p:cNvSpPr/>
              <p:nvPr/>
            </p:nvSpPr>
            <p:spPr>
              <a:xfrm rot="16200000">
                <a:off x="859748" y="4947932"/>
                <a:ext cx="336663" cy="682309"/>
              </a:xfrm>
              <a:prstGeom prst="rect">
                <a:avLst/>
              </a:prstGeom>
              <a:gradFill rotWithShape="1">
                <a:gsLst>
                  <a:gs pos="0">
                    <a:srgbClr val="FDB813">
                      <a:tint val="50000"/>
                      <a:satMod val="300000"/>
                    </a:srgbClr>
                  </a:gs>
                  <a:gs pos="35000">
                    <a:srgbClr val="FDB813">
                      <a:tint val="37000"/>
                      <a:satMod val="300000"/>
                    </a:srgbClr>
                  </a:gs>
                  <a:gs pos="100000">
                    <a:srgbClr val="FDB813">
                      <a:tint val="15000"/>
                      <a:satMod val="350000"/>
                    </a:srgbClr>
                  </a:gs>
                </a:gsLst>
                <a:lin ang="16200000" scaled="1"/>
              </a:gradFill>
              <a:ln w="9525" cap="flat" cmpd="sng" algn="ctr">
                <a:solidFill>
                  <a:srgbClr val="FDB813">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17" name="Rectangle 116"/>
              <p:cNvSpPr/>
              <p:nvPr/>
            </p:nvSpPr>
            <p:spPr>
              <a:xfrm rot="16200000">
                <a:off x="2154650" y="3099366"/>
                <a:ext cx="718909" cy="4454044"/>
              </a:xfrm>
              <a:prstGeom prst="rect">
                <a:avLst/>
              </a:prstGeom>
              <a:noFill/>
              <a:ln w="3175" cap="flat" cmpd="sng" algn="ctr">
                <a:solidFill>
                  <a:srgbClr val="061922"/>
                </a:solidFill>
                <a:prstDash val="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18" name="Rectangle 117"/>
              <p:cNvSpPr/>
              <p:nvPr/>
            </p:nvSpPr>
            <p:spPr>
              <a:xfrm rot="16200000">
                <a:off x="2352887" y="4947932"/>
                <a:ext cx="336663" cy="682309"/>
              </a:xfrm>
              <a:prstGeom prst="rect">
                <a:avLst/>
              </a:prstGeom>
              <a:gradFill rotWithShape="1">
                <a:gsLst>
                  <a:gs pos="0">
                    <a:srgbClr val="FDB813">
                      <a:tint val="50000"/>
                      <a:satMod val="300000"/>
                    </a:srgbClr>
                  </a:gs>
                  <a:gs pos="35000">
                    <a:srgbClr val="FDB813">
                      <a:tint val="37000"/>
                      <a:satMod val="300000"/>
                    </a:srgbClr>
                  </a:gs>
                  <a:gs pos="100000">
                    <a:srgbClr val="FDB813">
                      <a:tint val="15000"/>
                      <a:satMod val="350000"/>
                    </a:srgbClr>
                  </a:gs>
                </a:gsLst>
                <a:lin ang="16200000" scaled="1"/>
              </a:gradFill>
              <a:ln w="9525" cap="flat" cmpd="sng" algn="ctr">
                <a:solidFill>
                  <a:srgbClr val="FDB813">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19" name="Rectangle 118"/>
              <p:cNvSpPr/>
              <p:nvPr/>
            </p:nvSpPr>
            <p:spPr>
              <a:xfrm rot="16200000">
                <a:off x="3987722" y="4947932"/>
                <a:ext cx="336663" cy="682309"/>
              </a:xfrm>
              <a:prstGeom prst="rect">
                <a:avLst/>
              </a:prstGeom>
              <a:gradFill rotWithShape="1">
                <a:gsLst>
                  <a:gs pos="0">
                    <a:srgbClr val="FDB813">
                      <a:tint val="50000"/>
                      <a:satMod val="300000"/>
                    </a:srgbClr>
                  </a:gs>
                  <a:gs pos="35000">
                    <a:srgbClr val="FDB813">
                      <a:tint val="37000"/>
                      <a:satMod val="300000"/>
                    </a:srgbClr>
                  </a:gs>
                  <a:gs pos="100000">
                    <a:srgbClr val="FDB813">
                      <a:tint val="15000"/>
                      <a:satMod val="350000"/>
                    </a:srgbClr>
                  </a:gs>
                </a:gsLst>
                <a:lin ang="16200000" scaled="1"/>
              </a:gradFill>
              <a:ln w="9525" cap="flat" cmpd="sng" algn="ctr">
                <a:solidFill>
                  <a:srgbClr val="FDB813">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20" name="TextBox 119"/>
              <p:cNvSpPr txBox="1"/>
              <p:nvPr/>
            </p:nvSpPr>
            <p:spPr>
              <a:xfrm>
                <a:off x="3084937" y="5005773"/>
                <a:ext cx="38023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cs typeface="Neo Sans Intel"/>
                  </a:rPr>
                  <a:t>…</a:t>
                </a:r>
                <a:endParaRPr kumimoji="0" lang="en-US" sz="1000" b="1" i="0" u="none" strike="noStrike" kern="0" cap="none" spc="0" normalizeH="0" baseline="0" noProof="0" dirty="0" smtClean="0">
                  <a:ln>
                    <a:noFill/>
                  </a:ln>
                  <a:solidFill>
                    <a:prstClr val="black"/>
                  </a:solidFill>
                  <a:effectLst/>
                  <a:uLnTx/>
                  <a:uFillTx/>
                  <a:cs typeface="Neo Sans Intel"/>
                </a:endParaRPr>
              </a:p>
            </p:txBody>
          </p:sp>
          <p:sp>
            <p:nvSpPr>
              <p:cNvPr id="122" name="Rectangle 121"/>
              <p:cNvSpPr/>
              <p:nvPr/>
            </p:nvSpPr>
            <p:spPr>
              <a:xfrm>
                <a:off x="338404" y="2862366"/>
                <a:ext cx="4454045" cy="550552"/>
              </a:xfrm>
              <a:prstGeom prst="rect">
                <a:avLst/>
              </a:prstGeom>
              <a:solidFill>
                <a:srgbClr val="0071C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uLnTx/>
                    <a:uFillTx/>
                  </a:rPr>
                  <a:t>PS </a:t>
                </a:r>
                <a:r>
                  <a:rPr kumimoji="0" lang="en-US" sz="1600" b="1" i="0" u="none" strike="noStrike" kern="0" cap="none" spc="0" normalizeH="0" baseline="0" noProof="0" dirty="0" smtClean="0">
                    <a:ln>
                      <a:noFill/>
                    </a:ln>
                    <a:solidFill>
                      <a:srgbClr val="FFFF00"/>
                    </a:solidFill>
                    <a:effectLst/>
                    <a:uLnTx/>
                    <a:uFillTx/>
                  </a:rPr>
                  <a:t>(</a:t>
                </a:r>
                <a:r>
                  <a:rPr kumimoji="0" lang="en-US" sz="1600" b="1" i="0" u="none" strike="noStrike" kern="0" cap="none" spc="0" normalizeH="0" baseline="0" noProof="0" dirty="0">
                    <a:ln>
                      <a:noFill/>
                    </a:ln>
                    <a:solidFill>
                      <a:srgbClr val="FFFF00"/>
                    </a:solidFill>
                    <a:effectLst/>
                    <a:uLnTx/>
                    <a:uFillTx/>
                  </a:rPr>
                  <a:t>Parameter </a:t>
                </a:r>
                <a:r>
                  <a:rPr kumimoji="0" lang="en-US" sz="1600" b="1" i="0" u="none" strike="noStrike" kern="0" cap="none" spc="0" normalizeH="0" baseline="0" noProof="0" dirty="0" smtClean="0">
                    <a:ln>
                      <a:noFill/>
                    </a:ln>
                    <a:solidFill>
                      <a:srgbClr val="FFFF00"/>
                    </a:solidFill>
                    <a:effectLst/>
                    <a:uLnTx/>
                    <a:uFillTx/>
                  </a:rPr>
                  <a:t>Server) Architecture in </a:t>
                </a:r>
                <a:r>
                  <a:rPr kumimoji="0" lang="en-US" sz="1600" b="1" i="0" u="none" strike="noStrike" kern="0" cap="none" spc="0" normalizeH="0" baseline="0" noProof="0" dirty="0" err="1" smtClean="0">
                    <a:ln>
                      <a:noFill/>
                    </a:ln>
                    <a:solidFill>
                      <a:srgbClr val="FFFF00"/>
                    </a:solidFill>
                    <a:effectLst/>
                    <a:uLnTx/>
                    <a:uFillTx/>
                  </a:rPr>
                  <a:t>BigDL</a:t>
                </a:r>
                <a:r>
                  <a:rPr kumimoji="0" lang="en-US" sz="1600" b="1" i="0" u="none" strike="noStrike" kern="0" cap="none" spc="0" normalizeH="0" baseline="0" noProof="0" dirty="0" smtClean="0">
                    <a:ln>
                      <a:noFill/>
                    </a:ln>
                    <a:solidFill>
                      <a:srgbClr val="FFFF00"/>
                    </a:solidFill>
                    <a:effectLst/>
                    <a:uLnTx/>
                    <a:uFillTx/>
                  </a:rPr>
                  <a:t/>
                </a:r>
                <a:br>
                  <a:rPr kumimoji="0" lang="en-US" sz="1600" b="1" i="0" u="none" strike="noStrike" kern="0" cap="none" spc="0" normalizeH="0" baseline="0" noProof="0" dirty="0" smtClean="0">
                    <a:ln>
                      <a:noFill/>
                    </a:ln>
                    <a:solidFill>
                      <a:srgbClr val="FFFF00"/>
                    </a:solidFill>
                    <a:effectLst/>
                    <a:uLnTx/>
                    <a:uFillTx/>
                  </a:rPr>
                </a:br>
                <a:r>
                  <a:rPr kumimoji="0" lang="en-US" sz="1600" b="1" i="0" u="none" strike="noStrike" kern="0" cap="none" spc="0" normalizeH="0" baseline="0" noProof="0" dirty="0" smtClean="0">
                    <a:ln>
                      <a:noFill/>
                    </a:ln>
                    <a:solidFill>
                      <a:prstClr val="white"/>
                    </a:solidFill>
                    <a:effectLst/>
                    <a:uLnTx/>
                    <a:uFillTx/>
                  </a:rPr>
                  <a:t>on top of Spark Block Manager</a:t>
                </a:r>
              </a:p>
            </p:txBody>
          </p:sp>
          <p:sp>
            <p:nvSpPr>
              <p:cNvPr id="123" name="TextBox 122"/>
              <p:cNvSpPr txBox="1"/>
              <p:nvPr/>
            </p:nvSpPr>
            <p:spPr>
              <a:xfrm>
                <a:off x="699730" y="5447722"/>
                <a:ext cx="590051" cy="21485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Partition 1</a:t>
                </a:r>
              </a:p>
            </p:txBody>
          </p:sp>
          <p:sp>
            <p:nvSpPr>
              <p:cNvPr id="124" name="TextBox 123"/>
              <p:cNvSpPr txBox="1"/>
              <p:nvPr/>
            </p:nvSpPr>
            <p:spPr>
              <a:xfrm>
                <a:off x="2181230" y="5466592"/>
                <a:ext cx="792205"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Partition </a:t>
                </a:r>
                <a:r>
                  <a:rPr kumimoji="0" lang="en-US" sz="1000" b="0" i="0" u="none" strike="noStrike" kern="0" cap="none" spc="0" normalizeH="0" baseline="0" noProof="0" dirty="0" smtClean="0">
                    <a:ln>
                      <a:noFill/>
                    </a:ln>
                    <a:solidFill>
                      <a:prstClr val="black"/>
                    </a:solidFill>
                    <a:effectLst/>
                    <a:uLnTx/>
                    <a:uFillTx/>
                  </a:rPr>
                  <a:t>2</a:t>
                </a:r>
                <a:endParaRPr kumimoji="0" lang="en-US" sz="1000" b="0" i="0" u="none" strike="noStrike" kern="0" cap="none" spc="0" normalizeH="0" baseline="0" noProof="0" dirty="0">
                  <a:ln>
                    <a:noFill/>
                  </a:ln>
                  <a:solidFill>
                    <a:prstClr val="black"/>
                  </a:solidFill>
                  <a:effectLst/>
                  <a:uLnTx/>
                  <a:uFillTx/>
                </a:endParaRPr>
              </a:p>
            </p:txBody>
          </p:sp>
          <p:sp>
            <p:nvSpPr>
              <p:cNvPr id="125" name="TextBox 124"/>
              <p:cNvSpPr txBox="1"/>
              <p:nvPr/>
            </p:nvSpPr>
            <p:spPr>
              <a:xfrm>
                <a:off x="3711849" y="5470482"/>
                <a:ext cx="790601"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Partition </a:t>
                </a:r>
                <a:r>
                  <a:rPr kumimoji="0" lang="en-US" sz="1000" b="0" i="0" u="none" strike="noStrike" kern="0" cap="none" spc="0" normalizeH="0" baseline="0" noProof="0" dirty="0" smtClean="0">
                    <a:ln>
                      <a:noFill/>
                    </a:ln>
                    <a:solidFill>
                      <a:prstClr val="black"/>
                    </a:solidFill>
                    <a:effectLst/>
                    <a:uLnTx/>
                    <a:uFillTx/>
                  </a:rPr>
                  <a:t>n</a:t>
                </a:r>
                <a:endParaRPr kumimoji="0" lang="en-US" sz="1000" b="0" i="0" u="none" strike="noStrike" kern="0" cap="none" spc="0" normalizeH="0" baseline="0" noProof="0" dirty="0">
                  <a:ln>
                    <a:noFill/>
                  </a:ln>
                  <a:solidFill>
                    <a:prstClr val="black"/>
                  </a:solidFill>
                  <a:effectLst/>
                  <a:uLnTx/>
                  <a:uFillTx/>
                </a:endParaRPr>
              </a:p>
            </p:txBody>
          </p:sp>
          <p:grpSp>
            <p:nvGrpSpPr>
              <p:cNvPr id="126" name="Group 125"/>
              <p:cNvGrpSpPr/>
              <p:nvPr/>
            </p:nvGrpSpPr>
            <p:grpSpPr>
              <a:xfrm>
                <a:off x="206285" y="3471658"/>
                <a:ext cx="1437824" cy="1397543"/>
                <a:chOff x="206285" y="3471658"/>
                <a:chExt cx="1437824" cy="1397543"/>
              </a:xfrm>
            </p:grpSpPr>
            <p:sp>
              <p:nvSpPr>
                <p:cNvPr id="182" name="Oval 181"/>
                <p:cNvSpPr/>
                <p:nvPr/>
              </p:nvSpPr>
              <p:spPr>
                <a:xfrm>
                  <a:off x="893956" y="4233889"/>
                  <a:ext cx="268245" cy="288073"/>
                </a:xfrm>
                <a:prstGeom prst="ellipse">
                  <a:avLst/>
                </a:prstGeom>
                <a:solidFill>
                  <a:srgbClr val="0070C0"/>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83" name="Right Arrow 182"/>
                <p:cNvSpPr/>
                <p:nvPr/>
              </p:nvSpPr>
              <p:spPr>
                <a:xfrm rot="16200000">
                  <a:off x="901839" y="4618834"/>
                  <a:ext cx="249506" cy="251227"/>
                </a:xfrm>
                <a:prstGeom prst="rightArrow">
                  <a:avLst/>
                </a:prstGeom>
                <a:gradFill rotWithShape="1">
                  <a:gsLst>
                    <a:gs pos="0">
                      <a:srgbClr val="0071C5">
                        <a:tint val="50000"/>
                        <a:satMod val="300000"/>
                      </a:srgbClr>
                    </a:gs>
                    <a:gs pos="35000">
                      <a:srgbClr val="0071C5">
                        <a:tint val="37000"/>
                        <a:satMod val="300000"/>
                      </a:srgbClr>
                    </a:gs>
                    <a:gs pos="100000">
                      <a:srgbClr val="0071C5">
                        <a:tint val="15000"/>
                        <a:satMod val="350000"/>
                      </a:srgbClr>
                    </a:gs>
                  </a:gsLst>
                  <a:lin ang="16200000" scaled="1"/>
                </a:gradFill>
                <a:ln w="9525" cap="flat" cmpd="sng" algn="ctr">
                  <a:solidFill>
                    <a:srgbClr val="0071C5">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84" name="TextBox 183"/>
                <p:cNvSpPr txBox="1"/>
                <p:nvPr/>
              </p:nvSpPr>
              <p:spPr>
                <a:xfrm>
                  <a:off x="322974" y="4257602"/>
                  <a:ext cx="457522" cy="21485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Worker</a:t>
                  </a:r>
                </a:p>
              </p:txBody>
            </p:sp>
            <p:grpSp>
              <p:nvGrpSpPr>
                <p:cNvPr id="185" name="Group 184"/>
                <p:cNvGrpSpPr/>
                <p:nvPr/>
              </p:nvGrpSpPr>
              <p:grpSpPr>
                <a:xfrm>
                  <a:off x="206285" y="3471658"/>
                  <a:ext cx="686406" cy="569853"/>
                  <a:chOff x="206285" y="3471658"/>
                  <a:chExt cx="686406" cy="569853"/>
                </a:xfrm>
              </p:grpSpPr>
              <p:grpSp>
                <p:nvGrpSpPr>
                  <p:cNvPr id="201" name="Group 200"/>
                  <p:cNvGrpSpPr/>
                  <p:nvPr/>
                </p:nvGrpSpPr>
                <p:grpSpPr>
                  <a:xfrm>
                    <a:off x="378543" y="3936295"/>
                    <a:ext cx="427760" cy="105216"/>
                    <a:chOff x="660688" y="3937953"/>
                    <a:chExt cx="708546" cy="198202"/>
                  </a:xfrm>
                </p:grpSpPr>
                <p:sp>
                  <p:nvSpPr>
                    <p:cNvPr id="204" name="Rectangle 203"/>
                    <p:cNvSpPr/>
                    <p:nvPr/>
                  </p:nvSpPr>
                  <p:spPr>
                    <a:xfrm>
                      <a:off x="712550" y="3940164"/>
                      <a:ext cx="67946" cy="195991"/>
                    </a:xfrm>
                    <a:prstGeom prst="rect">
                      <a:avLst/>
                    </a:prstGeom>
                    <a:solidFill>
                      <a:srgbClr val="0071C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205" name="Rectangle 204"/>
                    <p:cNvSpPr/>
                    <p:nvPr/>
                  </p:nvSpPr>
                  <p:spPr>
                    <a:xfrm>
                      <a:off x="947015" y="3937953"/>
                      <a:ext cx="67946" cy="195991"/>
                    </a:xfrm>
                    <a:prstGeom prst="rect">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206" name="Rectangle 205"/>
                    <p:cNvSpPr/>
                    <p:nvPr/>
                  </p:nvSpPr>
                  <p:spPr>
                    <a:xfrm>
                      <a:off x="1097652" y="3940164"/>
                      <a:ext cx="67946" cy="195991"/>
                    </a:xfrm>
                    <a:prstGeom prst="rect">
                      <a:avLst/>
                    </a:prstGeom>
                    <a:solidFill>
                      <a:srgbClr val="00B05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207" name="Rectangle 206"/>
                    <p:cNvSpPr/>
                    <p:nvPr/>
                  </p:nvSpPr>
                  <p:spPr>
                    <a:xfrm>
                      <a:off x="660688" y="3940164"/>
                      <a:ext cx="708546" cy="195991"/>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202" name="Up-Down Arrow 201"/>
                  <p:cNvSpPr/>
                  <p:nvPr/>
                </p:nvSpPr>
                <p:spPr>
                  <a:xfrm>
                    <a:off x="521135" y="3471658"/>
                    <a:ext cx="142576" cy="279783"/>
                  </a:xfrm>
                  <a:prstGeom prst="upDownArrow">
                    <a:avLst/>
                  </a:prstGeom>
                  <a:gradFill rotWithShape="1">
                    <a:gsLst>
                      <a:gs pos="0">
                        <a:srgbClr val="B7D108">
                          <a:tint val="50000"/>
                          <a:satMod val="300000"/>
                        </a:srgbClr>
                      </a:gs>
                      <a:gs pos="35000">
                        <a:srgbClr val="B7D108">
                          <a:tint val="37000"/>
                          <a:satMod val="300000"/>
                        </a:srgbClr>
                      </a:gs>
                      <a:gs pos="100000">
                        <a:srgbClr val="B7D108">
                          <a:tint val="15000"/>
                          <a:satMod val="350000"/>
                        </a:srgbClr>
                      </a:gs>
                    </a:gsLst>
                    <a:lin ang="16200000" scaled="1"/>
                  </a:gradFill>
                  <a:ln w="9525" cap="flat" cmpd="sng" algn="ctr">
                    <a:solidFill>
                      <a:srgbClr val="B7D10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3" name="TextBox 202"/>
                  <p:cNvSpPr txBox="1"/>
                  <p:nvPr/>
                </p:nvSpPr>
                <p:spPr>
                  <a:xfrm>
                    <a:off x="206285" y="3711737"/>
                    <a:ext cx="686406"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Gradient</a:t>
                    </a:r>
                    <a:endParaRPr kumimoji="0" lang="en-US" sz="1000" b="0" i="0" u="none" strike="noStrike" kern="0" cap="none" spc="0" normalizeH="0" baseline="0" noProof="0" dirty="0">
                      <a:ln>
                        <a:noFill/>
                      </a:ln>
                      <a:solidFill>
                        <a:prstClr val="black"/>
                      </a:solidFill>
                      <a:effectLst/>
                      <a:uLnTx/>
                      <a:uFillTx/>
                    </a:endParaRPr>
                  </a:p>
                </p:txBody>
              </p:sp>
            </p:grpSp>
            <p:sp>
              <p:nvSpPr>
                <p:cNvPr id="186" name="Oval 185"/>
                <p:cNvSpPr/>
                <p:nvPr/>
              </p:nvSpPr>
              <p:spPr>
                <a:xfrm>
                  <a:off x="732095" y="4709887"/>
                  <a:ext cx="108000" cy="108000"/>
                </a:xfrm>
                <a:prstGeom prst="ellipse">
                  <a:avLst/>
                </a:prstGeom>
                <a:solidFill>
                  <a:srgbClr val="A6CE39">
                    <a:lumMod val="75000"/>
                  </a:srgbClr>
                </a:solidFill>
                <a:ln w="9525" cap="flat"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rPr>
                    <a:t>1</a:t>
                  </a:r>
                </a:p>
              </p:txBody>
            </p:sp>
            <p:sp>
              <p:nvSpPr>
                <p:cNvPr id="187" name="Oval 186"/>
                <p:cNvSpPr/>
                <p:nvPr/>
              </p:nvSpPr>
              <p:spPr>
                <a:xfrm>
                  <a:off x="823926" y="4056650"/>
                  <a:ext cx="112227" cy="109300"/>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prstClr val="white"/>
                      </a:solidFill>
                      <a:effectLst/>
                      <a:uLnTx/>
                      <a:uFillTx/>
                      <a:latin typeface="Intel Clear Light"/>
                    </a:rPr>
                    <a:t>2</a:t>
                  </a:r>
                </a:p>
              </p:txBody>
            </p:sp>
            <p:cxnSp>
              <p:nvCxnSpPr>
                <p:cNvPr id="188" name="Straight Arrow Connector 187"/>
                <p:cNvCxnSpPr>
                  <a:stCxn id="182" idx="1"/>
                  <a:endCxn id="207" idx="2"/>
                </p:cNvCxnSpPr>
                <p:nvPr/>
              </p:nvCxnSpPr>
              <p:spPr>
                <a:xfrm flipH="1" flipV="1">
                  <a:off x="592423" y="4041511"/>
                  <a:ext cx="340817" cy="234565"/>
                </a:xfrm>
                <a:prstGeom prst="straightConnector1">
                  <a:avLst/>
                </a:prstGeom>
                <a:noFill/>
                <a:ln w="38100" cap="flat" cmpd="sng" algn="ctr">
                  <a:solidFill>
                    <a:srgbClr val="B7D108"/>
                  </a:solidFill>
                  <a:prstDash val="solid"/>
                  <a:tailEnd type="triangle"/>
                </a:ln>
                <a:effectLst>
                  <a:outerShdw blurRad="40000" dist="23000" dir="5400000" rotWithShape="0">
                    <a:srgbClr val="000000">
                      <a:alpha val="35000"/>
                    </a:srgbClr>
                  </a:outerShdw>
                </a:effectLst>
              </p:spPr>
            </p:cxnSp>
            <p:grpSp>
              <p:nvGrpSpPr>
                <p:cNvPr id="189" name="Group 188"/>
                <p:cNvGrpSpPr/>
                <p:nvPr/>
              </p:nvGrpSpPr>
              <p:grpSpPr>
                <a:xfrm>
                  <a:off x="1045868" y="3475267"/>
                  <a:ext cx="598241" cy="569853"/>
                  <a:chOff x="280625" y="3471658"/>
                  <a:chExt cx="598241" cy="569853"/>
                </a:xfrm>
              </p:grpSpPr>
              <p:grpSp>
                <p:nvGrpSpPr>
                  <p:cNvPr id="194" name="Group 193"/>
                  <p:cNvGrpSpPr/>
                  <p:nvPr/>
                </p:nvGrpSpPr>
                <p:grpSpPr>
                  <a:xfrm>
                    <a:off x="378543" y="3936295"/>
                    <a:ext cx="427760" cy="105216"/>
                    <a:chOff x="660688" y="3937953"/>
                    <a:chExt cx="708546" cy="198202"/>
                  </a:xfrm>
                </p:grpSpPr>
                <p:sp>
                  <p:nvSpPr>
                    <p:cNvPr id="197" name="Rectangle 196"/>
                    <p:cNvSpPr/>
                    <p:nvPr/>
                  </p:nvSpPr>
                  <p:spPr>
                    <a:xfrm>
                      <a:off x="712550" y="3940164"/>
                      <a:ext cx="67946" cy="195991"/>
                    </a:xfrm>
                    <a:prstGeom prst="rect">
                      <a:avLst/>
                    </a:prstGeom>
                    <a:solidFill>
                      <a:srgbClr val="0071C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98" name="Rectangle 197"/>
                    <p:cNvSpPr/>
                    <p:nvPr/>
                  </p:nvSpPr>
                  <p:spPr>
                    <a:xfrm>
                      <a:off x="947015" y="3937953"/>
                      <a:ext cx="67946" cy="195991"/>
                    </a:xfrm>
                    <a:prstGeom prst="rect">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99" name="Rectangle 198"/>
                    <p:cNvSpPr/>
                    <p:nvPr/>
                  </p:nvSpPr>
                  <p:spPr>
                    <a:xfrm>
                      <a:off x="1097652" y="3940164"/>
                      <a:ext cx="67946" cy="195991"/>
                    </a:xfrm>
                    <a:prstGeom prst="rect">
                      <a:avLst/>
                    </a:prstGeom>
                    <a:solidFill>
                      <a:srgbClr val="00B05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200" name="Rectangle 199"/>
                    <p:cNvSpPr/>
                    <p:nvPr/>
                  </p:nvSpPr>
                  <p:spPr>
                    <a:xfrm>
                      <a:off x="660688" y="3940164"/>
                      <a:ext cx="708546" cy="195991"/>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195" name="Up-Down Arrow 194"/>
                  <p:cNvSpPr/>
                  <p:nvPr/>
                </p:nvSpPr>
                <p:spPr>
                  <a:xfrm>
                    <a:off x="521135" y="3471658"/>
                    <a:ext cx="142576" cy="279783"/>
                  </a:xfrm>
                  <a:prstGeom prst="upDownArrow">
                    <a:avLst/>
                  </a:prstGeom>
                  <a:gradFill rotWithShape="1">
                    <a:gsLst>
                      <a:gs pos="0">
                        <a:srgbClr val="B7D108">
                          <a:tint val="50000"/>
                          <a:satMod val="300000"/>
                        </a:srgbClr>
                      </a:gs>
                      <a:gs pos="35000">
                        <a:srgbClr val="B7D108">
                          <a:tint val="37000"/>
                          <a:satMod val="300000"/>
                        </a:srgbClr>
                      </a:gs>
                      <a:gs pos="100000">
                        <a:srgbClr val="B7D108">
                          <a:tint val="15000"/>
                          <a:satMod val="350000"/>
                        </a:srgbClr>
                      </a:gs>
                    </a:gsLst>
                    <a:lin ang="16200000" scaled="1"/>
                  </a:gradFill>
                  <a:ln w="9525" cap="flat" cmpd="sng" algn="ctr">
                    <a:solidFill>
                      <a:srgbClr val="B7D10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6" name="TextBox 195"/>
                  <p:cNvSpPr txBox="1"/>
                  <p:nvPr/>
                </p:nvSpPr>
                <p:spPr>
                  <a:xfrm>
                    <a:off x="280625" y="3711737"/>
                    <a:ext cx="598241"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smtClean="0">
                        <a:ln>
                          <a:noFill/>
                        </a:ln>
                        <a:solidFill>
                          <a:prstClr val="black"/>
                        </a:solidFill>
                        <a:effectLst/>
                        <a:uLnTx/>
                        <a:uFillTx/>
                      </a:rPr>
                      <a:t>Weight</a:t>
                    </a:r>
                    <a:endParaRPr kumimoji="0" lang="en-US" sz="1000" b="0" i="0" u="none" strike="noStrike" kern="0" cap="none" spc="0" normalizeH="0" baseline="0" noProof="0" dirty="0">
                      <a:ln>
                        <a:noFill/>
                      </a:ln>
                      <a:solidFill>
                        <a:prstClr val="black"/>
                      </a:solidFill>
                      <a:effectLst/>
                      <a:uLnTx/>
                      <a:uFillTx/>
                    </a:endParaRPr>
                  </a:p>
                </p:txBody>
              </p:sp>
            </p:grpSp>
            <p:cxnSp>
              <p:nvCxnSpPr>
                <p:cNvPr id="190" name="Straight Arrow Connector 189"/>
                <p:cNvCxnSpPr>
                  <a:stCxn id="207" idx="3"/>
                  <a:endCxn id="200" idx="1"/>
                </p:cNvCxnSpPr>
                <p:nvPr/>
              </p:nvCxnSpPr>
              <p:spPr>
                <a:xfrm>
                  <a:off x="806303" y="3989490"/>
                  <a:ext cx="337483" cy="3609"/>
                </a:xfrm>
                <a:prstGeom prst="straightConnector1">
                  <a:avLst/>
                </a:prstGeom>
                <a:noFill/>
                <a:ln w="38100" cap="flat" cmpd="sng" algn="ctr">
                  <a:solidFill>
                    <a:srgbClr val="B7D108"/>
                  </a:solidFill>
                  <a:prstDash val="solid"/>
                  <a:tailEnd type="triangle"/>
                </a:ln>
                <a:effectLst>
                  <a:outerShdw blurRad="40000" dist="23000" dir="5400000" rotWithShape="0">
                    <a:srgbClr val="000000">
                      <a:alpha val="35000"/>
                    </a:srgbClr>
                  </a:outerShdw>
                </a:effectLst>
              </p:spPr>
            </p:cxnSp>
            <p:sp>
              <p:nvSpPr>
                <p:cNvPr id="191" name="Oval 190"/>
                <p:cNvSpPr/>
                <p:nvPr/>
              </p:nvSpPr>
              <p:spPr>
                <a:xfrm>
                  <a:off x="716979" y="3585570"/>
                  <a:ext cx="122444" cy="96373"/>
                </a:xfrm>
                <a:prstGeom prst="ellipse">
                  <a:avLst/>
                </a:prstGeom>
                <a:solidFill>
                  <a:srgbClr val="0071C5">
                    <a:lumMod val="75000"/>
                  </a:srgbClr>
                </a:solidFill>
                <a:ln w="9525" cap="flat"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white"/>
                      </a:solidFill>
                      <a:effectLst/>
                      <a:uLnTx/>
                      <a:uFillTx/>
                    </a:rPr>
                    <a:t>3</a:t>
                  </a:r>
                </a:p>
              </p:txBody>
            </p:sp>
            <p:sp>
              <p:nvSpPr>
                <p:cNvPr id="192" name="Oval 191"/>
                <p:cNvSpPr/>
                <p:nvPr/>
              </p:nvSpPr>
              <p:spPr>
                <a:xfrm>
                  <a:off x="875088" y="3808854"/>
                  <a:ext cx="105779" cy="125878"/>
                </a:xfrm>
                <a:prstGeom prst="ellipse">
                  <a:avLst/>
                </a:prstGeom>
                <a:solidFill>
                  <a:srgbClr val="7030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prstClr val="white"/>
                      </a:solidFill>
                      <a:effectLst/>
                      <a:uLnTx/>
                      <a:uFillTx/>
                      <a:latin typeface="Intel Clear Light"/>
                    </a:rPr>
                    <a:t>4</a:t>
                  </a:r>
                </a:p>
              </p:txBody>
            </p:sp>
            <p:sp>
              <p:nvSpPr>
                <p:cNvPr id="193" name="Oval 192"/>
                <p:cNvSpPr/>
                <p:nvPr/>
              </p:nvSpPr>
              <p:spPr>
                <a:xfrm>
                  <a:off x="1501876" y="3582981"/>
                  <a:ext cx="105779" cy="125878"/>
                </a:xfrm>
                <a:prstGeom prst="ellipse">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prstClr val="black"/>
                      </a:solidFill>
                      <a:effectLst/>
                      <a:uLnTx/>
                      <a:uFillTx/>
                      <a:latin typeface="Intel Clear Light"/>
                    </a:rPr>
                    <a:t>5</a:t>
                  </a:r>
                  <a:endParaRPr kumimoji="0" lang="en-US" sz="900" b="1" i="0" u="none" strike="noStrike" kern="0" cap="none" spc="0" normalizeH="0" baseline="0" noProof="0" dirty="0" smtClean="0">
                    <a:ln>
                      <a:noFill/>
                    </a:ln>
                    <a:solidFill>
                      <a:prstClr val="black"/>
                    </a:solidFill>
                    <a:effectLst/>
                    <a:uLnTx/>
                    <a:uFillTx/>
                    <a:latin typeface="Intel Clear Light"/>
                  </a:endParaRPr>
                </a:p>
              </p:txBody>
            </p:sp>
          </p:grpSp>
          <p:grpSp>
            <p:nvGrpSpPr>
              <p:cNvPr id="127" name="Group 126"/>
              <p:cNvGrpSpPr/>
              <p:nvPr/>
            </p:nvGrpSpPr>
            <p:grpSpPr>
              <a:xfrm>
                <a:off x="1705566" y="3519287"/>
                <a:ext cx="1452692" cy="1397543"/>
                <a:chOff x="206285" y="3471658"/>
                <a:chExt cx="1452692" cy="1397543"/>
              </a:xfrm>
            </p:grpSpPr>
            <p:sp>
              <p:nvSpPr>
                <p:cNvPr id="156" name="Oval 155"/>
                <p:cNvSpPr/>
                <p:nvPr/>
              </p:nvSpPr>
              <p:spPr>
                <a:xfrm>
                  <a:off x="893956" y="4233889"/>
                  <a:ext cx="268245" cy="288073"/>
                </a:xfrm>
                <a:prstGeom prst="ellipse">
                  <a:avLst/>
                </a:prstGeom>
                <a:solidFill>
                  <a:srgbClr val="FFC000"/>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57" name="Right Arrow 156"/>
                <p:cNvSpPr/>
                <p:nvPr/>
              </p:nvSpPr>
              <p:spPr>
                <a:xfrm rot="16200000">
                  <a:off x="901839" y="4618834"/>
                  <a:ext cx="249506" cy="251227"/>
                </a:xfrm>
                <a:prstGeom prst="rightArrow">
                  <a:avLst/>
                </a:prstGeom>
                <a:gradFill rotWithShape="1">
                  <a:gsLst>
                    <a:gs pos="0">
                      <a:srgbClr val="0071C5">
                        <a:tint val="50000"/>
                        <a:satMod val="300000"/>
                      </a:srgbClr>
                    </a:gs>
                    <a:gs pos="35000">
                      <a:srgbClr val="0071C5">
                        <a:tint val="37000"/>
                        <a:satMod val="300000"/>
                      </a:srgbClr>
                    </a:gs>
                    <a:gs pos="100000">
                      <a:srgbClr val="0071C5">
                        <a:tint val="15000"/>
                        <a:satMod val="350000"/>
                      </a:srgbClr>
                    </a:gs>
                  </a:gsLst>
                  <a:lin ang="16200000" scaled="1"/>
                </a:gradFill>
                <a:ln w="9525" cap="flat" cmpd="sng" algn="ctr">
                  <a:solidFill>
                    <a:srgbClr val="0071C5">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58" name="TextBox 157"/>
                <p:cNvSpPr txBox="1"/>
                <p:nvPr/>
              </p:nvSpPr>
              <p:spPr>
                <a:xfrm>
                  <a:off x="322974" y="4257602"/>
                  <a:ext cx="457522" cy="21485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Worker</a:t>
                  </a:r>
                </a:p>
              </p:txBody>
            </p:sp>
            <p:grpSp>
              <p:nvGrpSpPr>
                <p:cNvPr id="159" name="Group 158"/>
                <p:cNvGrpSpPr/>
                <p:nvPr/>
              </p:nvGrpSpPr>
              <p:grpSpPr>
                <a:xfrm>
                  <a:off x="206285" y="3471658"/>
                  <a:ext cx="686406" cy="569853"/>
                  <a:chOff x="206285" y="3471658"/>
                  <a:chExt cx="686406" cy="569853"/>
                </a:xfrm>
              </p:grpSpPr>
              <p:grpSp>
                <p:nvGrpSpPr>
                  <p:cNvPr id="175" name="Group 174"/>
                  <p:cNvGrpSpPr/>
                  <p:nvPr/>
                </p:nvGrpSpPr>
                <p:grpSpPr>
                  <a:xfrm>
                    <a:off x="378543" y="3936295"/>
                    <a:ext cx="427760" cy="105216"/>
                    <a:chOff x="660688" y="3937953"/>
                    <a:chExt cx="708546" cy="198202"/>
                  </a:xfrm>
                </p:grpSpPr>
                <p:sp>
                  <p:nvSpPr>
                    <p:cNvPr id="178" name="Rectangle 177"/>
                    <p:cNvSpPr/>
                    <p:nvPr/>
                  </p:nvSpPr>
                  <p:spPr>
                    <a:xfrm>
                      <a:off x="712550" y="3940164"/>
                      <a:ext cx="67946" cy="195991"/>
                    </a:xfrm>
                    <a:prstGeom prst="rect">
                      <a:avLst/>
                    </a:prstGeom>
                    <a:solidFill>
                      <a:srgbClr val="0071C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79" name="Rectangle 178"/>
                    <p:cNvSpPr/>
                    <p:nvPr/>
                  </p:nvSpPr>
                  <p:spPr>
                    <a:xfrm>
                      <a:off x="947015" y="3937953"/>
                      <a:ext cx="67946" cy="195991"/>
                    </a:xfrm>
                    <a:prstGeom prst="rect">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80" name="Rectangle 179"/>
                    <p:cNvSpPr/>
                    <p:nvPr/>
                  </p:nvSpPr>
                  <p:spPr>
                    <a:xfrm>
                      <a:off x="1097652" y="3940164"/>
                      <a:ext cx="67946" cy="195991"/>
                    </a:xfrm>
                    <a:prstGeom prst="rect">
                      <a:avLst/>
                    </a:prstGeom>
                    <a:solidFill>
                      <a:srgbClr val="00B05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81" name="Rectangle 180"/>
                    <p:cNvSpPr/>
                    <p:nvPr/>
                  </p:nvSpPr>
                  <p:spPr>
                    <a:xfrm>
                      <a:off x="660688" y="3940164"/>
                      <a:ext cx="708546" cy="195991"/>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176" name="Up-Down Arrow 175"/>
                  <p:cNvSpPr/>
                  <p:nvPr/>
                </p:nvSpPr>
                <p:spPr>
                  <a:xfrm>
                    <a:off x="521135" y="3471658"/>
                    <a:ext cx="142576" cy="279783"/>
                  </a:xfrm>
                  <a:prstGeom prst="upDownArrow">
                    <a:avLst/>
                  </a:prstGeom>
                  <a:gradFill rotWithShape="1">
                    <a:gsLst>
                      <a:gs pos="0">
                        <a:srgbClr val="B7D108">
                          <a:tint val="50000"/>
                          <a:satMod val="300000"/>
                        </a:srgbClr>
                      </a:gs>
                      <a:gs pos="35000">
                        <a:srgbClr val="B7D108">
                          <a:tint val="37000"/>
                          <a:satMod val="300000"/>
                        </a:srgbClr>
                      </a:gs>
                      <a:gs pos="100000">
                        <a:srgbClr val="B7D108">
                          <a:tint val="15000"/>
                          <a:satMod val="350000"/>
                        </a:srgbClr>
                      </a:gs>
                    </a:gsLst>
                    <a:lin ang="16200000" scaled="1"/>
                  </a:gradFill>
                  <a:ln w="9525" cap="flat" cmpd="sng" algn="ctr">
                    <a:solidFill>
                      <a:srgbClr val="B7D10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7" name="TextBox 176"/>
                  <p:cNvSpPr txBox="1"/>
                  <p:nvPr/>
                </p:nvSpPr>
                <p:spPr>
                  <a:xfrm>
                    <a:off x="206285" y="3711737"/>
                    <a:ext cx="686406"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Gradient</a:t>
                    </a:r>
                    <a:endParaRPr kumimoji="0" lang="en-US" sz="1000" b="0" i="0" u="none" strike="noStrike" kern="0" cap="none" spc="0" normalizeH="0" baseline="0" noProof="0" dirty="0">
                      <a:ln>
                        <a:noFill/>
                      </a:ln>
                      <a:solidFill>
                        <a:prstClr val="black"/>
                      </a:solidFill>
                      <a:effectLst/>
                      <a:uLnTx/>
                      <a:uFillTx/>
                    </a:endParaRPr>
                  </a:p>
                </p:txBody>
              </p:sp>
            </p:grpSp>
            <p:sp>
              <p:nvSpPr>
                <p:cNvPr id="160" name="Oval 159"/>
                <p:cNvSpPr/>
                <p:nvPr/>
              </p:nvSpPr>
              <p:spPr>
                <a:xfrm>
                  <a:off x="757834" y="4694120"/>
                  <a:ext cx="108000" cy="108000"/>
                </a:xfrm>
                <a:prstGeom prst="ellipse">
                  <a:avLst/>
                </a:prstGeom>
                <a:solidFill>
                  <a:srgbClr val="A6CE39">
                    <a:lumMod val="75000"/>
                  </a:srgbClr>
                </a:solidFill>
                <a:ln w="9525" cap="flat"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rPr>
                    <a:t>1</a:t>
                  </a:r>
                </a:p>
              </p:txBody>
            </p:sp>
            <p:sp>
              <p:nvSpPr>
                <p:cNvPr id="161" name="Oval 160"/>
                <p:cNvSpPr/>
                <p:nvPr/>
              </p:nvSpPr>
              <p:spPr>
                <a:xfrm>
                  <a:off x="823926" y="4056650"/>
                  <a:ext cx="112227" cy="109300"/>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prstClr val="white"/>
                      </a:solidFill>
                      <a:effectLst/>
                      <a:uLnTx/>
                      <a:uFillTx/>
                      <a:latin typeface="Intel Clear Light"/>
                    </a:rPr>
                    <a:t>2</a:t>
                  </a:r>
                </a:p>
              </p:txBody>
            </p:sp>
            <p:cxnSp>
              <p:nvCxnSpPr>
                <p:cNvPr id="162" name="Straight Arrow Connector 161"/>
                <p:cNvCxnSpPr>
                  <a:stCxn id="156" idx="1"/>
                  <a:endCxn id="181" idx="2"/>
                </p:cNvCxnSpPr>
                <p:nvPr/>
              </p:nvCxnSpPr>
              <p:spPr>
                <a:xfrm flipH="1" flipV="1">
                  <a:off x="592423" y="4041511"/>
                  <a:ext cx="340817" cy="234565"/>
                </a:xfrm>
                <a:prstGeom prst="straightConnector1">
                  <a:avLst/>
                </a:prstGeom>
                <a:noFill/>
                <a:ln w="38100" cap="flat" cmpd="sng" algn="ctr">
                  <a:solidFill>
                    <a:srgbClr val="B7D108"/>
                  </a:solidFill>
                  <a:prstDash val="solid"/>
                  <a:tailEnd type="triangle"/>
                </a:ln>
                <a:effectLst>
                  <a:outerShdw blurRad="40000" dist="23000" dir="5400000" rotWithShape="0">
                    <a:srgbClr val="000000">
                      <a:alpha val="35000"/>
                    </a:srgbClr>
                  </a:outerShdw>
                </a:effectLst>
              </p:spPr>
            </p:cxnSp>
            <p:grpSp>
              <p:nvGrpSpPr>
                <p:cNvPr id="163" name="Group 162"/>
                <p:cNvGrpSpPr/>
                <p:nvPr/>
              </p:nvGrpSpPr>
              <p:grpSpPr>
                <a:xfrm>
                  <a:off x="1060736" y="3475267"/>
                  <a:ext cx="598241" cy="569853"/>
                  <a:chOff x="295493" y="3471658"/>
                  <a:chExt cx="598241" cy="569853"/>
                </a:xfrm>
              </p:grpSpPr>
              <p:grpSp>
                <p:nvGrpSpPr>
                  <p:cNvPr id="168" name="Group 167"/>
                  <p:cNvGrpSpPr/>
                  <p:nvPr/>
                </p:nvGrpSpPr>
                <p:grpSpPr>
                  <a:xfrm>
                    <a:off x="378543" y="3936295"/>
                    <a:ext cx="427760" cy="105216"/>
                    <a:chOff x="660688" y="3937953"/>
                    <a:chExt cx="708546" cy="198202"/>
                  </a:xfrm>
                </p:grpSpPr>
                <p:sp>
                  <p:nvSpPr>
                    <p:cNvPr id="171" name="Rectangle 170"/>
                    <p:cNvSpPr/>
                    <p:nvPr/>
                  </p:nvSpPr>
                  <p:spPr>
                    <a:xfrm>
                      <a:off x="712550" y="3940164"/>
                      <a:ext cx="67946" cy="195991"/>
                    </a:xfrm>
                    <a:prstGeom prst="rect">
                      <a:avLst/>
                    </a:prstGeom>
                    <a:solidFill>
                      <a:srgbClr val="0071C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72" name="Rectangle 171"/>
                    <p:cNvSpPr/>
                    <p:nvPr/>
                  </p:nvSpPr>
                  <p:spPr>
                    <a:xfrm>
                      <a:off x="947015" y="3937953"/>
                      <a:ext cx="67946" cy="195991"/>
                    </a:xfrm>
                    <a:prstGeom prst="rect">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73" name="Rectangle 172"/>
                    <p:cNvSpPr/>
                    <p:nvPr/>
                  </p:nvSpPr>
                  <p:spPr>
                    <a:xfrm>
                      <a:off x="1097652" y="3940164"/>
                      <a:ext cx="67946" cy="195991"/>
                    </a:xfrm>
                    <a:prstGeom prst="rect">
                      <a:avLst/>
                    </a:prstGeom>
                    <a:solidFill>
                      <a:srgbClr val="00B05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74" name="Rectangle 173"/>
                    <p:cNvSpPr/>
                    <p:nvPr/>
                  </p:nvSpPr>
                  <p:spPr>
                    <a:xfrm>
                      <a:off x="660688" y="3940164"/>
                      <a:ext cx="708546" cy="195991"/>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169" name="Up-Down Arrow 168"/>
                  <p:cNvSpPr/>
                  <p:nvPr/>
                </p:nvSpPr>
                <p:spPr>
                  <a:xfrm>
                    <a:off x="521135" y="3471658"/>
                    <a:ext cx="142576" cy="279783"/>
                  </a:xfrm>
                  <a:prstGeom prst="upDownArrow">
                    <a:avLst/>
                  </a:prstGeom>
                  <a:gradFill rotWithShape="1">
                    <a:gsLst>
                      <a:gs pos="0">
                        <a:srgbClr val="B7D108">
                          <a:tint val="50000"/>
                          <a:satMod val="300000"/>
                        </a:srgbClr>
                      </a:gs>
                      <a:gs pos="35000">
                        <a:srgbClr val="B7D108">
                          <a:tint val="37000"/>
                          <a:satMod val="300000"/>
                        </a:srgbClr>
                      </a:gs>
                      <a:gs pos="100000">
                        <a:srgbClr val="B7D108">
                          <a:tint val="15000"/>
                          <a:satMod val="350000"/>
                        </a:srgbClr>
                      </a:gs>
                    </a:gsLst>
                    <a:lin ang="16200000" scaled="1"/>
                  </a:gradFill>
                  <a:ln w="9525" cap="flat" cmpd="sng" algn="ctr">
                    <a:solidFill>
                      <a:srgbClr val="B7D10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70" name="TextBox 169"/>
                  <p:cNvSpPr txBox="1"/>
                  <p:nvPr/>
                </p:nvSpPr>
                <p:spPr>
                  <a:xfrm>
                    <a:off x="295493" y="3711737"/>
                    <a:ext cx="598241"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rPr>
                      <a:t>Weight</a:t>
                    </a:r>
                    <a:endParaRPr kumimoji="0" lang="en-US" sz="1000" b="0" i="0" u="none" strike="noStrike" kern="0" cap="none" spc="0" normalizeH="0" baseline="0" noProof="0" dirty="0">
                      <a:ln>
                        <a:noFill/>
                      </a:ln>
                      <a:solidFill>
                        <a:prstClr val="black"/>
                      </a:solidFill>
                      <a:effectLst/>
                      <a:uLnTx/>
                      <a:uFillTx/>
                    </a:endParaRPr>
                  </a:p>
                </p:txBody>
              </p:sp>
            </p:grpSp>
            <p:cxnSp>
              <p:nvCxnSpPr>
                <p:cNvPr id="164" name="Straight Arrow Connector 163"/>
                <p:cNvCxnSpPr>
                  <a:stCxn id="181" idx="3"/>
                  <a:endCxn id="174" idx="1"/>
                </p:cNvCxnSpPr>
                <p:nvPr/>
              </p:nvCxnSpPr>
              <p:spPr>
                <a:xfrm>
                  <a:off x="806303" y="3989490"/>
                  <a:ext cx="337483" cy="3609"/>
                </a:xfrm>
                <a:prstGeom prst="straightConnector1">
                  <a:avLst/>
                </a:prstGeom>
                <a:noFill/>
                <a:ln w="38100" cap="flat" cmpd="sng" algn="ctr">
                  <a:solidFill>
                    <a:srgbClr val="B7D108"/>
                  </a:solidFill>
                  <a:prstDash val="solid"/>
                  <a:tailEnd type="triangle"/>
                </a:ln>
                <a:effectLst>
                  <a:outerShdw blurRad="40000" dist="23000" dir="5400000" rotWithShape="0">
                    <a:srgbClr val="000000">
                      <a:alpha val="35000"/>
                    </a:srgbClr>
                  </a:outerShdw>
                </a:effectLst>
              </p:spPr>
            </p:cxnSp>
            <p:sp>
              <p:nvSpPr>
                <p:cNvPr id="165" name="Oval 164"/>
                <p:cNvSpPr/>
                <p:nvPr/>
              </p:nvSpPr>
              <p:spPr>
                <a:xfrm>
                  <a:off x="716979" y="3585570"/>
                  <a:ext cx="122444" cy="96373"/>
                </a:xfrm>
                <a:prstGeom prst="ellipse">
                  <a:avLst/>
                </a:prstGeom>
                <a:solidFill>
                  <a:srgbClr val="0071C5">
                    <a:lumMod val="75000"/>
                  </a:srgbClr>
                </a:solidFill>
                <a:ln w="9525" cap="flat"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white"/>
                      </a:solidFill>
                      <a:effectLst/>
                      <a:uLnTx/>
                      <a:uFillTx/>
                    </a:rPr>
                    <a:t>3</a:t>
                  </a:r>
                </a:p>
              </p:txBody>
            </p:sp>
            <p:sp>
              <p:nvSpPr>
                <p:cNvPr id="166" name="Oval 165"/>
                <p:cNvSpPr/>
                <p:nvPr/>
              </p:nvSpPr>
              <p:spPr>
                <a:xfrm>
                  <a:off x="875088" y="3808854"/>
                  <a:ext cx="105779" cy="125878"/>
                </a:xfrm>
                <a:prstGeom prst="ellipse">
                  <a:avLst/>
                </a:prstGeom>
                <a:solidFill>
                  <a:srgbClr val="7030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prstClr val="white"/>
                      </a:solidFill>
                      <a:effectLst/>
                      <a:uLnTx/>
                      <a:uFillTx/>
                      <a:latin typeface="Intel Clear Light"/>
                    </a:rPr>
                    <a:t>4</a:t>
                  </a:r>
                </a:p>
              </p:txBody>
            </p:sp>
            <p:sp>
              <p:nvSpPr>
                <p:cNvPr id="167" name="Oval 166"/>
                <p:cNvSpPr/>
                <p:nvPr/>
              </p:nvSpPr>
              <p:spPr>
                <a:xfrm>
                  <a:off x="1501876" y="3582981"/>
                  <a:ext cx="105779" cy="125878"/>
                </a:xfrm>
                <a:prstGeom prst="ellipse">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prstClr val="black"/>
                      </a:solidFill>
                      <a:effectLst/>
                      <a:uLnTx/>
                      <a:uFillTx/>
                      <a:latin typeface="Intel Clear Light"/>
                    </a:rPr>
                    <a:t>5</a:t>
                  </a:r>
                  <a:endParaRPr kumimoji="0" lang="en-US" sz="900" b="1" i="0" u="none" strike="noStrike" kern="0" cap="none" spc="0" normalizeH="0" baseline="0" noProof="0" dirty="0" smtClean="0">
                    <a:ln>
                      <a:noFill/>
                    </a:ln>
                    <a:solidFill>
                      <a:prstClr val="black"/>
                    </a:solidFill>
                    <a:effectLst/>
                    <a:uLnTx/>
                    <a:uFillTx/>
                    <a:latin typeface="Intel Clear Light"/>
                  </a:endParaRPr>
                </a:p>
              </p:txBody>
            </p:sp>
          </p:grpSp>
          <p:grpSp>
            <p:nvGrpSpPr>
              <p:cNvPr id="128" name="Group 127"/>
              <p:cNvGrpSpPr/>
              <p:nvPr/>
            </p:nvGrpSpPr>
            <p:grpSpPr>
              <a:xfrm>
                <a:off x="3339757" y="3496470"/>
                <a:ext cx="1452692" cy="1397543"/>
                <a:chOff x="206285" y="3471658"/>
                <a:chExt cx="1452692" cy="1397543"/>
              </a:xfrm>
            </p:grpSpPr>
            <p:sp>
              <p:nvSpPr>
                <p:cNvPr id="130" name="Oval 129"/>
                <p:cNvSpPr/>
                <p:nvPr/>
              </p:nvSpPr>
              <p:spPr>
                <a:xfrm>
                  <a:off x="893956" y="4233889"/>
                  <a:ext cx="268245" cy="288073"/>
                </a:xfrm>
                <a:prstGeom prst="ellipse">
                  <a:avLst/>
                </a:prstGeom>
                <a:solidFill>
                  <a:srgbClr val="00B050"/>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31" name="Right Arrow 130"/>
                <p:cNvSpPr/>
                <p:nvPr/>
              </p:nvSpPr>
              <p:spPr>
                <a:xfrm rot="16200000">
                  <a:off x="901839" y="4618834"/>
                  <a:ext cx="249506" cy="251227"/>
                </a:xfrm>
                <a:prstGeom prst="rightArrow">
                  <a:avLst/>
                </a:prstGeom>
                <a:gradFill rotWithShape="1">
                  <a:gsLst>
                    <a:gs pos="0">
                      <a:srgbClr val="0071C5">
                        <a:tint val="50000"/>
                        <a:satMod val="300000"/>
                      </a:srgbClr>
                    </a:gs>
                    <a:gs pos="35000">
                      <a:srgbClr val="0071C5">
                        <a:tint val="37000"/>
                        <a:satMod val="300000"/>
                      </a:srgbClr>
                    </a:gs>
                    <a:gs pos="100000">
                      <a:srgbClr val="0071C5">
                        <a:tint val="15000"/>
                        <a:satMod val="350000"/>
                      </a:srgbClr>
                    </a:gs>
                  </a:gsLst>
                  <a:lin ang="16200000" scaled="1"/>
                </a:gradFill>
                <a:ln w="9525" cap="flat" cmpd="sng" algn="ctr">
                  <a:solidFill>
                    <a:srgbClr val="0071C5">
                      <a:shade val="95000"/>
                      <a:satMod val="105000"/>
                    </a:srgbClr>
                  </a:solidFill>
                  <a:prstDash val="solid"/>
                  <a:headEnd type="none" w="sm" len="sm"/>
                  <a:tailEnd type="none" w="sm" len="sm"/>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0" lang="en-US" sz="1500" b="1" i="0" u="none" strike="noStrike" kern="0" cap="none" spc="0" normalizeH="0" baseline="0" noProof="0">
                    <a:ln>
                      <a:noFill/>
                    </a:ln>
                    <a:solidFill>
                      <a:prstClr val="black"/>
                    </a:solidFill>
                    <a:effectLst/>
                    <a:uLnTx/>
                    <a:uFillTx/>
                    <a:cs typeface="Arial" pitchFamily="34" charset="0"/>
                  </a:endParaRPr>
                </a:p>
              </p:txBody>
            </p:sp>
            <p:sp>
              <p:nvSpPr>
                <p:cNvPr id="132" name="TextBox 131"/>
                <p:cNvSpPr txBox="1"/>
                <p:nvPr/>
              </p:nvSpPr>
              <p:spPr>
                <a:xfrm>
                  <a:off x="322974" y="4257602"/>
                  <a:ext cx="457522" cy="21485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Worker</a:t>
                  </a:r>
                </a:p>
              </p:txBody>
            </p:sp>
            <p:grpSp>
              <p:nvGrpSpPr>
                <p:cNvPr id="133" name="Group 132"/>
                <p:cNvGrpSpPr/>
                <p:nvPr/>
              </p:nvGrpSpPr>
              <p:grpSpPr>
                <a:xfrm>
                  <a:off x="206285" y="3471658"/>
                  <a:ext cx="686406" cy="569853"/>
                  <a:chOff x="206285" y="3471658"/>
                  <a:chExt cx="686406" cy="569853"/>
                </a:xfrm>
              </p:grpSpPr>
              <p:grpSp>
                <p:nvGrpSpPr>
                  <p:cNvPr id="149" name="Group 148"/>
                  <p:cNvGrpSpPr/>
                  <p:nvPr/>
                </p:nvGrpSpPr>
                <p:grpSpPr>
                  <a:xfrm>
                    <a:off x="378543" y="3936295"/>
                    <a:ext cx="427760" cy="105216"/>
                    <a:chOff x="660688" y="3937953"/>
                    <a:chExt cx="708546" cy="198202"/>
                  </a:xfrm>
                </p:grpSpPr>
                <p:sp>
                  <p:nvSpPr>
                    <p:cNvPr id="152" name="Rectangle 151"/>
                    <p:cNvSpPr/>
                    <p:nvPr/>
                  </p:nvSpPr>
                  <p:spPr>
                    <a:xfrm>
                      <a:off x="712550" y="3940164"/>
                      <a:ext cx="67946" cy="195991"/>
                    </a:xfrm>
                    <a:prstGeom prst="rect">
                      <a:avLst/>
                    </a:prstGeom>
                    <a:solidFill>
                      <a:srgbClr val="0071C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53" name="Rectangle 152"/>
                    <p:cNvSpPr/>
                    <p:nvPr/>
                  </p:nvSpPr>
                  <p:spPr>
                    <a:xfrm>
                      <a:off x="947015" y="3937953"/>
                      <a:ext cx="67946" cy="195991"/>
                    </a:xfrm>
                    <a:prstGeom prst="rect">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54" name="Rectangle 153"/>
                    <p:cNvSpPr/>
                    <p:nvPr/>
                  </p:nvSpPr>
                  <p:spPr>
                    <a:xfrm>
                      <a:off x="1097652" y="3940164"/>
                      <a:ext cx="67946" cy="195991"/>
                    </a:xfrm>
                    <a:prstGeom prst="rect">
                      <a:avLst/>
                    </a:prstGeom>
                    <a:solidFill>
                      <a:srgbClr val="00B05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55" name="Rectangle 154"/>
                    <p:cNvSpPr/>
                    <p:nvPr/>
                  </p:nvSpPr>
                  <p:spPr>
                    <a:xfrm>
                      <a:off x="660688" y="3940164"/>
                      <a:ext cx="708546" cy="195991"/>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150" name="Up-Down Arrow 149"/>
                  <p:cNvSpPr/>
                  <p:nvPr/>
                </p:nvSpPr>
                <p:spPr>
                  <a:xfrm>
                    <a:off x="521135" y="3471658"/>
                    <a:ext cx="142576" cy="279783"/>
                  </a:xfrm>
                  <a:prstGeom prst="upDownArrow">
                    <a:avLst/>
                  </a:prstGeom>
                  <a:gradFill rotWithShape="1">
                    <a:gsLst>
                      <a:gs pos="0">
                        <a:srgbClr val="B7D108">
                          <a:tint val="50000"/>
                          <a:satMod val="300000"/>
                        </a:srgbClr>
                      </a:gs>
                      <a:gs pos="35000">
                        <a:srgbClr val="B7D108">
                          <a:tint val="37000"/>
                          <a:satMod val="300000"/>
                        </a:srgbClr>
                      </a:gs>
                      <a:gs pos="100000">
                        <a:srgbClr val="B7D108">
                          <a:tint val="15000"/>
                          <a:satMod val="350000"/>
                        </a:srgbClr>
                      </a:gs>
                    </a:gsLst>
                    <a:lin ang="16200000" scaled="1"/>
                  </a:gradFill>
                  <a:ln w="9525" cap="flat" cmpd="sng" algn="ctr">
                    <a:solidFill>
                      <a:srgbClr val="B7D10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1" name="TextBox 150"/>
                  <p:cNvSpPr txBox="1"/>
                  <p:nvPr/>
                </p:nvSpPr>
                <p:spPr>
                  <a:xfrm>
                    <a:off x="206285" y="3711737"/>
                    <a:ext cx="686406"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Gradient</a:t>
                    </a:r>
                    <a:endParaRPr kumimoji="0" lang="en-US" sz="1000" b="0" i="0" u="none" strike="noStrike" kern="0" cap="none" spc="0" normalizeH="0" baseline="0" noProof="0" dirty="0">
                      <a:ln>
                        <a:noFill/>
                      </a:ln>
                      <a:solidFill>
                        <a:prstClr val="black"/>
                      </a:solidFill>
                      <a:effectLst/>
                      <a:uLnTx/>
                      <a:uFillTx/>
                    </a:endParaRPr>
                  </a:p>
                </p:txBody>
              </p:sp>
            </p:grpSp>
            <p:sp>
              <p:nvSpPr>
                <p:cNvPr id="134" name="Oval 133"/>
                <p:cNvSpPr/>
                <p:nvPr/>
              </p:nvSpPr>
              <p:spPr>
                <a:xfrm>
                  <a:off x="716979" y="4716937"/>
                  <a:ext cx="108000" cy="108000"/>
                </a:xfrm>
                <a:prstGeom prst="ellipse">
                  <a:avLst/>
                </a:prstGeom>
                <a:solidFill>
                  <a:srgbClr val="A6CE39">
                    <a:lumMod val="75000"/>
                  </a:srgbClr>
                </a:solidFill>
                <a:ln w="9525" cap="flat"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rPr>
                    <a:t>1</a:t>
                  </a:r>
                </a:p>
              </p:txBody>
            </p:sp>
            <p:sp>
              <p:nvSpPr>
                <p:cNvPr id="135" name="Oval 134"/>
                <p:cNvSpPr/>
                <p:nvPr/>
              </p:nvSpPr>
              <p:spPr>
                <a:xfrm>
                  <a:off x="823926" y="4056650"/>
                  <a:ext cx="112227" cy="109300"/>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prstClr val="white"/>
                      </a:solidFill>
                      <a:effectLst/>
                      <a:uLnTx/>
                      <a:uFillTx/>
                      <a:latin typeface="Intel Clear Light"/>
                    </a:rPr>
                    <a:t>2</a:t>
                  </a:r>
                </a:p>
              </p:txBody>
            </p:sp>
            <p:cxnSp>
              <p:nvCxnSpPr>
                <p:cNvPr id="136" name="Straight Arrow Connector 135"/>
                <p:cNvCxnSpPr>
                  <a:stCxn id="130" idx="1"/>
                  <a:endCxn id="155" idx="2"/>
                </p:cNvCxnSpPr>
                <p:nvPr/>
              </p:nvCxnSpPr>
              <p:spPr>
                <a:xfrm flipH="1" flipV="1">
                  <a:off x="592423" y="4041511"/>
                  <a:ext cx="340817" cy="234565"/>
                </a:xfrm>
                <a:prstGeom prst="straightConnector1">
                  <a:avLst/>
                </a:prstGeom>
                <a:noFill/>
                <a:ln w="38100" cap="flat" cmpd="sng" algn="ctr">
                  <a:solidFill>
                    <a:srgbClr val="B7D108"/>
                  </a:solidFill>
                  <a:prstDash val="solid"/>
                  <a:tailEnd type="triangle"/>
                </a:ln>
                <a:effectLst>
                  <a:outerShdw blurRad="40000" dist="23000" dir="5400000" rotWithShape="0">
                    <a:srgbClr val="000000">
                      <a:alpha val="35000"/>
                    </a:srgbClr>
                  </a:outerShdw>
                </a:effectLst>
              </p:spPr>
            </p:cxnSp>
            <p:grpSp>
              <p:nvGrpSpPr>
                <p:cNvPr id="137" name="Group 136"/>
                <p:cNvGrpSpPr/>
                <p:nvPr/>
              </p:nvGrpSpPr>
              <p:grpSpPr>
                <a:xfrm>
                  <a:off x="1060736" y="3475267"/>
                  <a:ext cx="598241" cy="569853"/>
                  <a:chOff x="295493" y="3471658"/>
                  <a:chExt cx="598241" cy="569853"/>
                </a:xfrm>
              </p:grpSpPr>
              <p:grpSp>
                <p:nvGrpSpPr>
                  <p:cNvPr id="142" name="Group 141"/>
                  <p:cNvGrpSpPr/>
                  <p:nvPr/>
                </p:nvGrpSpPr>
                <p:grpSpPr>
                  <a:xfrm>
                    <a:off x="378543" y="3936295"/>
                    <a:ext cx="427760" cy="105216"/>
                    <a:chOff x="660688" y="3937953"/>
                    <a:chExt cx="708546" cy="198202"/>
                  </a:xfrm>
                </p:grpSpPr>
                <p:sp>
                  <p:nvSpPr>
                    <p:cNvPr id="145" name="Rectangle 144"/>
                    <p:cNvSpPr/>
                    <p:nvPr/>
                  </p:nvSpPr>
                  <p:spPr>
                    <a:xfrm>
                      <a:off x="712550" y="3940164"/>
                      <a:ext cx="67946" cy="195991"/>
                    </a:xfrm>
                    <a:prstGeom prst="rect">
                      <a:avLst/>
                    </a:prstGeom>
                    <a:solidFill>
                      <a:srgbClr val="0071C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46" name="Rectangle 145"/>
                    <p:cNvSpPr/>
                    <p:nvPr/>
                  </p:nvSpPr>
                  <p:spPr>
                    <a:xfrm>
                      <a:off x="947015" y="3937953"/>
                      <a:ext cx="67946" cy="195991"/>
                    </a:xfrm>
                    <a:prstGeom prst="rect">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47" name="Rectangle 146"/>
                    <p:cNvSpPr/>
                    <p:nvPr/>
                  </p:nvSpPr>
                  <p:spPr>
                    <a:xfrm>
                      <a:off x="1097652" y="3940164"/>
                      <a:ext cx="67946" cy="195991"/>
                    </a:xfrm>
                    <a:prstGeom prst="rect">
                      <a:avLst/>
                    </a:prstGeom>
                    <a:solidFill>
                      <a:srgbClr val="00B05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48" name="Rectangle 147"/>
                    <p:cNvSpPr/>
                    <p:nvPr/>
                  </p:nvSpPr>
                  <p:spPr>
                    <a:xfrm>
                      <a:off x="660688" y="3940164"/>
                      <a:ext cx="708546" cy="195991"/>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143" name="Up-Down Arrow 142"/>
                  <p:cNvSpPr/>
                  <p:nvPr/>
                </p:nvSpPr>
                <p:spPr>
                  <a:xfrm>
                    <a:off x="521135" y="3471658"/>
                    <a:ext cx="142576" cy="279783"/>
                  </a:xfrm>
                  <a:prstGeom prst="upDownArrow">
                    <a:avLst/>
                  </a:prstGeom>
                  <a:gradFill rotWithShape="1">
                    <a:gsLst>
                      <a:gs pos="0">
                        <a:srgbClr val="B7D108">
                          <a:tint val="50000"/>
                          <a:satMod val="300000"/>
                        </a:srgbClr>
                      </a:gs>
                      <a:gs pos="35000">
                        <a:srgbClr val="B7D108">
                          <a:tint val="37000"/>
                          <a:satMod val="300000"/>
                        </a:srgbClr>
                      </a:gs>
                      <a:gs pos="100000">
                        <a:srgbClr val="B7D108">
                          <a:tint val="15000"/>
                          <a:satMod val="350000"/>
                        </a:srgbClr>
                      </a:gs>
                    </a:gsLst>
                    <a:lin ang="16200000" scaled="1"/>
                  </a:gradFill>
                  <a:ln w="9525" cap="flat" cmpd="sng" algn="ctr">
                    <a:solidFill>
                      <a:srgbClr val="B7D10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44" name="TextBox 143"/>
                  <p:cNvSpPr txBox="1"/>
                  <p:nvPr/>
                </p:nvSpPr>
                <p:spPr>
                  <a:xfrm>
                    <a:off x="295493" y="3711737"/>
                    <a:ext cx="598241" cy="246221"/>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rPr>
                      <a:t>Weight</a:t>
                    </a:r>
                    <a:endParaRPr kumimoji="0" lang="en-US" sz="1000" b="0" i="0" u="none" strike="noStrike" kern="0" cap="none" spc="0" normalizeH="0" baseline="0" noProof="0" dirty="0">
                      <a:ln>
                        <a:noFill/>
                      </a:ln>
                      <a:solidFill>
                        <a:prstClr val="black"/>
                      </a:solidFill>
                      <a:effectLst/>
                      <a:uLnTx/>
                      <a:uFillTx/>
                    </a:endParaRPr>
                  </a:p>
                </p:txBody>
              </p:sp>
            </p:grpSp>
            <p:cxnSp>
              <p:nvCxnSpPr>
                <p:cNvPr id="138" name="Straight Arrow Connector 137"/>
                <p:cNvCxnSpPr>
                  <a:stCxn id="155" idx="3"/>
                  <a:endCxn id="148" idx="1"/>
                </p:cNvCxnSpPr>
                <p:nvPr/>
              </p:nvCxnSpPr>
              <p:spPr>
                <a:xfrm>
                  <a:off x="806303" y="3989490"/>
                  <a:ext cx="337483" cy="3609"/>
                </a:xfrm>
                <a:prstGeom prst="straightConnector1">
                  <a:avLst/>
                </a:prstGeom>
                <a:noFill/>
                <a:ln w="38100" cap="flat" cmpd="sng" algn="ctr">
                  <a:solidFill>
                    <a:srgbClr val="B7D108"/>
                  </a:solidFill>
                  <a:prstDash val="solid"/>
                  <a:tailEnd type="triangle"/>
                </a:ln>
                <a:effectLst>
                  <a:outerShdw blurRad="40000" dist="23000" dir="5400000" rotWithShape="0">
                    <a:srgbClr val="000000">
                      <a:alpha val="35000"/>
                    </a:srgbClr>
                  </a:outerShdw>
                </a:effectLst>
              </p:spPr>
            </p:cxnSp>
            <p:sp>
              <p:nvSpPr>
                <p:cNvPr id="139" name="Oval 138"/>
                <p:cNvSpPr/>
                <p:nvPr/>
              </p:nvSpPr>
              <p:spPr>
                <a:xfrm>
                  <a:off x="716979" y="3585570"/>
                  <a:ext cx="122444" cy="96373"/>
                </a:xfrm>
                <a:prstGeom prst="ellipse">
                  <a:avLst/>
                </a:prstGeom>
                <a:solidFill>
                  <a:srgbClr val="0071C5">
                    <a:lumMod val="75000"/>
                  </a:srgbClr>
                </a:solidFill>
                <a:ln w="9525" cap="flat"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white"/>
                      </a:solidFill>
                      <a:effectLst/>
                      <a:uLnTx/>
                      <a:uFillTx/>
                    </a:rPr>
                    <a:t>3</a:t>
                  </a:r>
                </a:p>
              </p:txBody>
            </p:sp>
            <p:sp>
              <p:nvSpPr>
                <p:cNvPr id="140" name="Oval 139"/>
                <p:cNvSpPr/>
                <p:nvPr/>
              </p:nvSpPr>
              <p:spPr>
                <a:xfrm>
                  <a:off x="875088" y="3808854"/>
                  <a:ext cx="105779" cy="125878"/>
                </a:xfrm>
                <a:prstGeom prst="ellipse">
                  <a:avLst/>
                </a:prstGeom>
                <a:solidFill>
                  <a:srgbClr val="7030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prstClr val="white"/>
                      </a:solidFill>
                      <a:effectLst/>
                      <a:uLnTx/>
                      <a:uFillTx/>
                      <a:latin typeface="Intel Clear Light"/>
                    </a:rPr>
                    <a:t>4</a:t>
                  </a:r>
                </a:p>
              </p:txBody>
            </p:sp>
            <p:sp>
              <p:nvSpPr>
                <p:cNvPr id="141" name="Oval 140"/>
                <p:cNvSpPr/>
                <p:nvPr/>
              </p:nvSpPr>
              <p:spPr>
                <a:xfrm>
                  <a:off x="1501876" y="3582981"/>
                  <a:ext cx="105779" cy="125878"/>
                </a:xfrm>
                <a:prstGeom prst="ellipse">
                  <a:avLst/>
                </a:prstGeom>
                <a:solidFill>
                  <a:srgbClr val="FFC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prstClr val="black"/>
                      </a:solidFill>
                      <a:effectLst/>
                      <a:uLnTx/>
                      <a:uFillTx/>
                      <a:latin typeface="Intel Clear Light"/>
                    </a:rPr>
                    <a:t>5</a:t>
                  </a:r>
                  <a:endParaRPr kumimoji="0" lang="en-US" sz="900" b="1" i="0" u="none" strike="noStrike" kern="0" cap="none" spc="0" normalizeH="0" baseline="0" noProof="0" dirty="0" smtClean="0">
                    <a:ln>
                      <a:noFill/>
                    </a:ln>
                    <a:solidFill>
                      <a:prstClr val="black"/>
                    </a:solidFill>
                    <a:effectLst/>
                    <a:uLnTx/>
                    <a:uFillTx/>
                    <a:latin typeface="Intel Clear Light"/>
                  </a:endParaRPr>
                </a:p>
              </p:txBody>
            </p:sp>
          </p:grpSp>
          <p:sp>
            <p:nvSpPr>
              <p:cNvPr id="129" name="TextBox 128"/>
              <p:cNvSpPr txBox="1"/>
              <p:nvPr/>
            </p:nvSpPr>
            <p:spPr>
              <a:xfrm>
                <a:off x="2956660" y="4107926"/>
                <a:ext cx="38023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cs typeface="Neo Sans Intel"/>
                  </a:rPr>
                  <a:t>…</a:t>
                </a:r>
                <a:endParaRPr kumimoji="0" lang="en-US" sz="1000" b="1" i="0" u="none" strike="noStrike" kern="0" cap="none" spc="0" normalizeH="0" baseline="0" noProof="0" dirty="0" smtClean="0">
                  <a:ln>
                    <a:noFill/>
                  </a:ln>
                  <a:solidFill>
                    <a:prstClr val="black"/>
                  </a:solidFill>
                  <a:effectLst/>
                  <a:uLnTx/>
                  <a:uFillTx/>
                  <a:cs typeface="Neo Sans Intel"/>
                </a:endParaRPr>
              </a:p>
            </p:txBody>
          </p:sp>
        </p:grpSp>
        <p:sp>
          <p:nvSpPr>
            <p:cNvPr id="110" name="TextBox 109"/>
            <p:cNvSpPr txBox="1"/>
            <p:nvPr/>
          </p:nvSpPr>
          <p:spPr>
            <a:xfrm>
              <a:off x="429423" y="2268956"/>
              <a:ext cx="25680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cs typeface="Neo Sans Intel"/>
                </a:rPr>
                <a:t>…</a:t>
              </a:r>
            </a:p>
          </p:txBody>
        </p:sp>
        <p:sp>
          <p:nvSpPr>
            <p:cNvPr id="111" name="TextBox 110"/>
            <p:cNvSpPr txBox="1"/>
            <p:nvPr/>
          </p:nvSpPr>
          <p:spPr>
            <a:xfrm>
              <a:off x="1198000" y="2269314"/>
              <a:ext cx="25680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cs typeface="Neo Sans Intel"/>
                </a:rPr>
                <a:t>…</a:t>
              </a:r>
            </a:p>
          </p:txBody>
        </p:sp>
        <p:sp>
          <p:nvSpPr>
            <p:cNvPr id="112" name="TextBox 111"/>
            <p:cNvSpPr txBox="1"/>
            <p:nvPr/>
          </p:nvSpPr>
          <p:spPr>
            <a:xfrm>
              <a:off x="1926825" y="2325658"/>
              <a:ext cx="25680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cs typeface="Neo Sans Intel"/>
                </a:rPr>
                <a:t>…</a:t>
              </a:r>
            </a:p>
          </p:txBody>
        </p:sp>
        <p:sp>
          <p:nvSpPr>
            <p:cNvPr id="113" name="TextBox 112"/>
            <p:cNvSpPr txBox="1"/>
            <p:nvPr/>
          </p:nvSpPr>
          <p:spPr>
            <a:xfrm>
              <a:off x="2701950" y="2325657"/>
              <a:ext cx="25680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cs typeface="Neo Sans Intel"/>
                </a:rPr>
                <a:t>…</a:t>
              </a:r>
            </a:p>
          </p:txBody>
        </p:sp>
        <p:sp>
          <p:nvSpPr>
            <p:cNvPr id="114" name="TextBox 113"/>
            <p:cNvSpPr txBox="1"/>
            <p:nvPr/>
          </p:nvSpPr>
          <p:spPr>
            <a:xfrm>
              <a:off x="3567065" y="2294715"/>
              <a:ext cx="25680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cs typeface="Neo Sans Intel"/>
                </a:rPr>
                <a:t>…</a:t>
              </a:r>
            </a:p>
          </p:txBody>
        </p:sp>
        <p:sp>
          <p:nvSpPr>
            <p:cNvPr id="115" name="TextBox 114"/>
            <p:cNvSpPr txBox="1"/>
            <p:nvPr/>
          </p:nvSpPr>
          <p:spPr>
            <a:xfrm>
              <a:off x="4322948" y="2302356"/>
              <a:ext cx="25680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prstClr val="black"/>
                  </a:solidFill>
                  <a:effectLst/>
                  <a:uLnTx/>
                  <a:uFillTx/>
                  <a:cs typeface="Neo Sans Intel"/>
                </a:rPr>
                <a:t>…</a:t>
              </a:r>
            </a:p>
          </p:txBody>
        </p:sp>
      </p:grpSp>
      <p:sp>
        <p:nvSpPr>
          <p:cNvPr id="208" name="Rectangle 207"/>
          <p:cNvSpPr/>
          <p:nvPr/>
        </p:nvSpPr>
        <p:spPr>
          <a:xfrm>
            <a:off x="2182838" y="4389557"/>
            <a:ext cx="4778323" cy="307777"/>
          </a:xfrm>
          <a:prstGeom prst="rect">
            <a:avLst/>
          </a:prstGeom>
        </p:spPr>
        <p:txBody>
          <a:bodyPr wrap="square">
            <a:spAutoFit/>
          </a:bodyPr>
          <a:lstStyle/>
          <a:p>
            <a:pPr algn="ctr"/>
            <a:r>
              <a:rPr lang="en-US" sz="1400" b="1" dirty="0" smtClean="0">
                <a:effectLst>
                  <a:glow rad="127000">
                    <a:srgbClr val="0071C5">
                      <a:alpha val="2000"/>
                    </a:srgbClr>
                  </a:glow>
                </a:effectLst>
                <a:cs typeface="Times New Roman" panose="02020603050405020304" pitchFamily="18" charset="0"/>
              </a:rPr>
              <a:t>Peer-2-Peer </a:t>
            </a:r>
            <a:r>
              <a:rPr lang="en-US" sz="1400" b="1" dirty="0" smtClean="0">
                <a:solidFill>
                  <a:srgbClr val="0070C0"/>
                </a:solidFill>
                <a:effectLst>
                  <a:glow rad="127000">
                    <a:srgbClr val="0071C5">
                      <a:alpha val="2000"/>
                    </a:srgbClr>
                  </a:glow>
                </a:effectLst>
                <a:cs typeface="Times New Roman" panose="02020603050405020304" pitchFamily="18" charset="0"/>
              </a:rPr>
              <a:t>All-Reduce</a:t>
            </a:r>
            <a:r>
              <a:rPr lang="en-US" sz="1400" b="1" dirty="0" smtClean="0">
                <a:effectLst>
                  <a:glow rad="127000">
                    <a:srgbClr val="0071C5">
                      <a:alpha val="2000"/>
                    </a:srgbClr>
                  </a:glow>
                </a:effectLst>
                <a:cs typeface="Times New Roman" panose="02020603050405020304" pitchFamily="18" charset="0"/>
              </a:rPr>
              <a:t> synchronization</a:t>
            </a:r>
            <a:endParaRPr lang="en-US" sz="1400" dirty="0"/>
          </a:p>
        </p:txBody>
      </p:sp>
    </p:spTree>
    <p:extLst>
      <p:ext uri="{BB962C8B-B14F-4D97-AF65-F5344CB8AC3E}">
        <p14:creationId xmlns:p14="http://schemas.microsoft.com/office/powerpoint/2010/main" val="303194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15</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EFFECTS of Parameter Manager implementation </a:t>
            </a:r>
            <a:r>
              <a:rPr lang="en-US" sz="4000" b="1" dirty="0">
                <a:effectLst>
                  <a:glow rad="127000">
                    <a:srgbClr val="0071C5">
                      <a:alpha val="2000"/>
                    </a:srgbClr>
                  </a:glow>
                </a:effectLst>
                <a:ea typeface="Calibri" panose="020F0502020204030204" pitchFamily="34" charset="0"/>
                <a:cs typeface="Times New Roman" panose="02020603050405020304" pitchFamily="18" charset="0"/>
              </a:rPr>
              <a:t>in </a:t>
            </a:r>
            <a:r>
              <a:rPr lang="en-US" sz="4000" b="1" dirty="0" err="1">
                <a:effectLst>
                  <a:glow rad="127000">
                    <a:srgbClr val="0071C5">
                      <a:alpha val="2000"/>
                    </a:srgbClr>
                  </a:glow>
                </a:effectLst>
                <a:ea typeface="Calibri" panose="020F0502020204030204" pitchFamily="34" charset="0"/>
                <a:cs typeface="Times New Roman" panose="02020603050405020304" pitchFamily="18" charset="0"/>
              </a:rPr>
              <a:t>BigDL</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70528" y="707694"/>
            <a:ext cx="4584589" cy="2755631"/>
          </a:xfrm>
          <a:prstGeom prst="rect">
            <a:avLst/>
          </a:prstGeom>
        </p:spPr>
      </p:pic>
      <p:sp>
        <p:nvSpPr>
          <p:cNvPr id="6" name="Rectangle 5"/>
          <p:cNvSpPr/>
          <p:nvPr/>
        </p:nvSpPr>
        <p:spPr>
          <a:xfrm>
            <a:off x="570528" y="3595436"/>
            <a:ext cx="4447020" cy="523220"/>
          </a:xfrm>
          <a:prstGeom prst="rect">
            <a:avLst/>
          </a:prstGeom>
        </p:spPr>
        <p:txBody>
          <a:bodyPr wrap="square">
            <a:spAutoFit/>
          </a:bodyPr>
          <a:lstStyle/>
          <a:p>
            <a:pPr algn="ctr"/>
            <a:r>
              <a:rPr lang="en-US" sz="1400" dirty="0" smtClean="0">
                <a:effectLst>
                  <a:glow rad="127000">
                    <a:srgbClr val="0071C5">
                      <a:alpha val="2000"/>
                    </a:srgbClr>
                  </a:glow>
                </a:effectLst>
                <a:cs typeface="Times New Roman" panose="02020603050405020304" pitchFamily="18" charset="0"/>
              </a:rPr>
              <a:t>Parameter synchronization time as a fraction of average compute time for Inception v1 training</a:t>
            </a:r>
            <a:endParaRPr lang="en-US" sz="1400" dirty="0"/>
          </a:p>
        </p:txBody>
      </p:sp>
      <p:sp>
        <p:nvSpPr>
          <p:cNvPr id="7" name="Rectangle 6"/>
          <p:cNvSpPr/>
          <p:nvPr/>
        </p:nvSpPr>
        <p:spPr>
          <a:xfrm>
            <a:off x="5270032" y="783327"/>
            <a:ext cx="3415181" cy="242326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sz="2400" dirty="0" smtClean="0">
                <a:ea typeface="Oswald" charset="0"/>
                <a:cs typeface="Oswald Regular"/>
              </a:rPr>
              <a:t>Linear scaling</a:t>
            </a:r>
          </a:p>
          <a:p>
            <a:pPr marL="342900" indent="-342900">
              <a:buFont typeface="Arial" panose="020B0604020202020204" pitchFamily="34" charset="0"/>
              <a:buChar char="•"/>
            </a:pPr>
            <a:r>
              <a:rPr lang="en-US" sz="2400" dirty="0" smtClean="0">
                <a:ea typeface="Oswald" charset="0"/>
                <a:cs typeface="Oswald Regular"/>
              </a:rPr>
              <a:t>2x node increase – </a:t>
            </a:r>
            <a:r>
              <a:rPr lang="en-US" sz="2400" b="1" dirty="0" smtClean="0">
                <a:ea typeface="Oswald" charset="0"/>
                <a:cs typeface="Oswald Regular"/>
              </a:rPr>
              <a:t>only 1%</a:t>
            </a:r>
            <a:r>
              <a:rPr lang="en-US" sz="2400" dirty="0" smtClean="0">
                <a:ea typeface="Oswald" charset="0"/>
                <a:cs typeface="Oswald Regular"/>
              </a:rPr>
              <a:t> increase in parameter syn</a:t>
            </a:r>
            <a:r>
              <a:rPr lang="en-US" sz="2400" dirty="0" smtClean="0">
                <a:ea typeface="Oswald" charset="0"/>
                <a:cs typeface="Oswald Regular"/>
              </a:rPr>
              <a:t>c time</a:t>
            </a:r>
            <a:endParaRPr lang="en-US" sz="2400" dirty="0" smtClean="0">
              <a:ea typeface="Oswald" charset="0"/>
              <a:cs typeface="Oswald Regular"/>
            </a:endParaRPr>
          </a:p>
        </p:txBody>
      </p:sp>
    </p:spTree>
    <p:extLst>
      <p:ext uri="{BB962C8B-B14F-4D97-AF65-F5344CB8AC3E}">
        <p14:creationId xmlns:p14="http://schemas.microsoft.com/office/powerpoint/2010/main" val="129447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16</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a:effectLst>
                  <a:glow rad="127000">
                    <a:srgbClr val="0071C5">
                      <a:alpha val="2000"/>
                    </a:srgbClr>
                  </a:glow>
                </a:effectLst>
                <a:ea typeface="Calibri" panose="020F0502020204030204" pitchFamily="34" charset="0"/>
                <a:cs typeface="Times New Roman" panose="02020603050405020304" pitchFamily="18" charset="0"/>
              </a:rPr>
              <a:t>Task Scheduling </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Overhead</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5" name="Rectangle 4"/>
          <p:cNvSpPr/>
          <p:nvPr/>
        </p:nvSpPr>
        <p:spPr>
          <a:xfrm>
            <a:off x="2087594" y="3948651"/>
            <a:ext cx="5218081" cy="523220"/>
          </a:xfrm>
          <a:prstGeom prst="rect">
            <a:avLst/>
          </a:prstGeom>
        </p:spPr>
        <p:txBody>
          <a:bodyPr wrap="square">
            <a:spAutoFit/>
          </a:bodyPr>
          <a:lstStyle/>
          <a:p>
            <a:pPr algn="ctr"/>
            <a:r>
              <a:rPr lang="en-US" sz="1400" dirty="0" smtClean="0">
                <a:effectLst>
                  <a:glow rad="127000">
                    <a:srgbClr val="0071C5">
                      <a:alpha val="2000"/>
                    </a:srgbClr>
                  </a:glow>
                </a:effectLst>
                <a:cs typeface="Times New Roman" panose="02020603050405020304" pitchFamily="18" charset="0"/>
              </a:rPr>
              <a:t>Total Spark </a:t>
            </a:r>
            <a:r>
              <a:rPr lang="en-US" sz="1400" dirty="0" smtClean="0">
                <a:effectLst>
                  <a:glow rad="127000">
                    <a:srgbClr val="0071C5">
                      <a:alpha val="2000"/>
                    </a:srgbClr>
                  </a:glow>
                </a:effectLst>
                <a:cs typeface="Times New Roman" panose="02020603050405020304" pitchFamily="18" charset="0"/>
              </a:rPr>
              <a:t>overhead (task scheduling, task </a:t>
            </a:r>
            <a:r>
              <a:rPr lang="en-US" sz="1400" dirty="0" err="1" smtClean="0">
                <a:effectLst>
                  <a:glow rad="127000">
                    <a:srgbClr val="0071C5">
                      <a:alpha val="2000"/>
                    </a:srgbClr>
                  </a:glow>
                </a:effectLst>
                <a:cs typeface="Times New Roman" panose="02020603050405020304" pitchFamily="18" charset="0"/>
              </a:rPr>
              <a:t>serdes</a:t>
            </a:r>
            <a:r>
              <a:rPr lang="en-US" sz="1400" dirty="0" smtClean="0">
                <a:effectLst>
                  <a:glow rad="127000">
                    <a:srgbClr val="0071C5">
                      <a:alpha val="2000"/>
                    </a:srgbClr>
                  </a:glow>
                </a:effectLst>
                <a:cs typeface="Times New Roman" panose="02020603050405020304" pitchFamily="18" charset="0"/>
              </a:rPr>
              <a:t>, task fetch) as a fraction of average compute time for Inception-v1 training</a:t>
            </a:r>
            <a:endParaRPr lang="en-US" sz="1400" dirty="0"/>
          </a:p>
        </p:txBody>
      </p:sp>
      <p:pic>
        <p:nvPicPr>
          <p:cNvPr id="6" name="Picture 5"/>
          <p:cNvPicPr>
            <a:picLocks noChangeAspect="1"/>
          </p:cNvPicPr>
          <p:nvPr/>
        </p:nvPicPr>
        <p:blipFill>
          <a:blip r:embed="rId3"/>
          <a:stretch>
            <a:fillRect/>
          </a:stretch>
        </p:blipFill>
        <p:spPr>
          <a:xfrm>
            <a:off x="2175627" y="952011"/>
            <a:ext cx="4810542" cy="2891443"/>
          </a:xfrm>
          <a:prstGeom prst="rect">
            <a:avLst/>
          </a:prstGeom>
        </p:spPr>
      </p:pic>
      <p:sp>
        <p:nvSpPr>
          <p:cNvPr id="8" name="Rectangle 7"/>
          <p:cNvSpPr/>
          <p:nvPr/>
        </p:nvSpPr>
        <p:spPr>
          <a:xfrm>
            <a:off x="4443808" y="3459216"/>
            <a:ext cx="732504" cy="307777"/>
          </a:xfrm>
          <a:prstGeom prst="rect">
            <a:avLst/>
          </a:prstGeom>
          <a:solidFill>
            <a:schemeClr val="accent4">
              <a:lumMod val="95000"/>
            </a:schemeClr>
          </a:solidFill>
        </p:spPr>
        <p:txBody>
          <a:bodyPr wrap="square">
            <a:spAutoFit/>
          </a:bodyPr>
          <a:lstStyle/>
          <a:p>
            <a:pPr algn="ctr"/>
            <a:r>
              <a:rPr lang="en-US" sz="1400" dirty="0" smtClean="0">
                <a:effectLst>
                  <a:glow rad="127000">
                    <a:srgbClr val="0071C5">
                      <a:alpha val="2000"/>
                    </a:srgbClr>
                  </a:glow>
                </a:effectLst>
                <a:cs typeface="Times New Roman" panose="02020603050405020304" pitchFamily="18" charset="0"/>
              </a:rPr>
              <a:t>Cores</a:t>
            </a:r>
            <a:endParaRPr lang="en-US" sz="1400" dirty="0"/>
          </a:p>
        </p:txBody>
      </p:sp>
    </p:spTree>
    <p:extLst>
      <p:ext uri="{BB962C8B-B14F-4D97-AF65-F5344CB8AC3E}">
        <p14:creationId xmlns:p14="http://schemas.microsoft.com/office/powerpoint/2010/main" val="412603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17</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err="1" smtClean="0">
                <a:solidFill>
                  <a:srgbClr val="C00000"/>
                </a:solidFill>
                <a:effectLst>
                  <a:glow rad="127000">
                    <a:srgbClr val="0071C5">
                      <a:alpha val="2000"/>
                    </a:srgbClr>
                  </a:glow>
                </a:effectLst>
                <a:ea typeface="Calibri" panose="020F0502020204030204" pitchFamily="34" charset="0"/>
                <a:cs typeface="Times New Roman" panose="02020603050405020304" pitchFamily="18" charset="0"/>
              </a:rPr>
              <a:t>FoCUS</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 cutting SPARK scheduling and </a:t>
            </a:r>
            <a:r>
              <a:rPr lang="en-US" sz="4000" b="1" dirty="0" err="1" smtClean="0">
                <a:effectLst>
                  <a:glow rad="127000">
                    <a:srgbClr val="0071C5">
                      <a:alpha val="2000"/>
                    </a:srgbClr>
                  </a:glow>
                </a:effectLst>
                <a:ea typeface="Calibri" panose="020F0502020204030204" pitchFamily="34" charset="0"/>
                <a:cs typeface="Times New Roman" panose="02020603050405020304" pitchFamily="18" charset="0"/>
              </a:rPr>
              <a:t>comms</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 overhead</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16" name="TextBox 15"/>
          <p:cNvSpPr txBox="1"/>
          <p:nvPr/>
        </p:nvSpPr>
        <p:spPr>
          <a:xfrm>
            <a:off x="641350" y="2152650"/>
            <a:ext cx="8521161" cy="2554545"/>
          </a:xfrm>
          <a:prstGeom prst="rect">
            <a:avLst/>
          </a:prstGeom>
          <a:noFill/>
        </p:spPr>
        <p:txBody>
          <a:bodyPr wrap="square" rtlCol="0">
            <a:spAutoFit/>
          </a:bodyPr>
          <a:lstStyle/>
          <a:p>
            <a:pPr marL="177800" indent="-177800">
              <a:buFont typeface="Arial" panose="020B0604020202020204" pitchFamily="34" charset="0"/>
              <a:buChar char="•"/>
            </a:pPr>
            <a:r>
              <a:rPr lang="en-US" sz="2000" b="1" dirty="0" smtClean="0">
                <a:solidFill>
                  <a:schemeClr val="bg1">
                    <a:lumMod val="85000"/>
                  </a:schemeClr>
                </a:solidFill>
              </a:rPr>
              <a:t>Optimizing </a:t>
            </a:r>
            <a:r>
              <a:rPr lang="en-US" sz="2000" b="1" dirty="0">
                <a:solidFill>
                  <a:schemeClr val="bg1">
                    <a:lumMod val="85000"/>
                  </a:schemeClr>
                </a:solidFill>
              </a:rPr>
              <a:t>p</a:t>
            </a:r>
            <a:r>
              <a:rPr lang="en-US" sz="2000" b="1" dirty="0" smtClean="0">
                <a:solidFill>
                  <a:schemeClr val="bg1">
                    <a:lumMod val="85000"/>
                  </a:schemeClr>
                </a:solidFill>
              </a:rPr>
              <a:t>arameter synchronization and aggregation (PM)</a:t>
            </a:r>
          </a:p>
          <a:p>
            <a:pPr marL="177800" indent="-177800">
              <a:buFont typeface="Arial" panose="020B0604020202020204" pitchFamily="34" charset="0"/>
              <a:buChar char="•"/>
            </a:pPr>
            <a:endParaRPr lang="en-US" sz="2000" b="1" dirty="0" smtClean="0"/>
          </a:p>
          <a:p>
            <a:pPr marL="177800" indent="-177800">
              <a:buFont typeface="Arial" panose="020B0604020202020204" pitchFamily="34" charset="0"/>
              <a:buChar char="•"/>
            </a:pPr>
            <a:r>
              <a:rPr lang="en-US" sz="2000" b="1" dirty="0" smtClean="0"/>
              <a:t>Optimizing task scheduling (Drizzle)</a:t>
            </a:r>
          </a:p>
          <a:p>
            <a:endParaRPr lang="en-US" sz="2000" b="1" dirty="0" smtClean="0"/>
          </a:p>
          <a:p>
            <a:r>
              <a:rPr lang="en-US" sz="2000" b="1" dirty="0" smtClean="0">
                <a:solidFill>
                  <a:schemeClr val="bg1">
                    <a:lumMod val="85000"/>
                  </a:schemeClr>
                </a:solidFill>
              </a:rPr>
              <a:t>DL tasks are uniquely suited for Spark performance optimization:</a:t>
            </a:r>
          </a:p>
          <a:p>
            <a:pPr marL="342900" indent="-342900">
              <a:buFontTx/>
              <a:buChar char="-"/>
            </a:pPr>
            <a:r>
              <a:rPr lang="en-US" sz="2000" b="1" dirty="0" smtClean="0">
                <a:solidFill>
                  <a:schemeClr val="bg1">
                    <a:lumMod val="85000"/>
                  </a:schemeClr>
                </a:solidFill>
              </a:rPr>
              <a:t>Heavy master node workload during model update</a:t>
            </a:r>
          </a:p>
          <a:p>
            <a:pPr marL="342900" indent="-342900">
              <a:buFontTx/>
              <a:buChar char="-"/>
            </a:pPr>
            <a:r>
              <a:rPr lang="en-US" sz="2000" b="1" dirty="0"/>
              <a:t>Repetitive in nature (reusable task scheduling decisions)</a:t>
            </a:r>
          </a:p>
          <a:p>
            <a:pPr marL="342900" indent="-342900">
              <a:buFontTx/>
              <a:buChar char="-"/>
            </a:pPr>
            <a:r>
              <a:rPr lang="en-US" sz="2000" b="1" dirty="0"/>
              <a:t>Static data partitioning and cluster </a:t>
            </a:r>
            <a:r>
              <a:rPr lang="en-US" sz="2000" b="1" dirty="0" smtClean="0"/>
              <a:t>configuration</a:t>
            </a:r>
            <a:r>
              <a:rPr lang="en-US" sz="2000" b="1" dirty="0" smtClean="0"/>
              <a:t> </a:t>
            </a:r>
            <a:endParaRPr lang="en-US" sz="2000" b="1" dirty="0" smtClean="0"/>
          </a:p>
        </p:txBody>
      </p:sp>
      <p:pic>
        <p:nvPicPr>
          <p:cNvPr id="4" name="Picture 3"/>
          <p:cNvPicPr>
            <a:picLocks noChangeAspect="1"/>
          </p:cNvPicPr>
          <p:nvPr/>
        </p:nvPicPr>
        <p:blipFill>
          <a:blip r:embed="rId3"/>
          <a:stretch>
            <a:fillRect/>
          </a:stretch>
        </p:blipFill>
        <p:spPr>
          <a:xfrm>
            <a:off x="641350" y="734150"/>
            <a:ext cx="7858125" cy="1418500"/>
          </a:xfrm>
          <a:prstGeom prst="rect">
            <a:avLst/>
          </a:prstGeom>
        </p:spPr>
      </p:pic>
      <p:sp>
        <p:nvSpPr>
          <p:cNvPr id="6" name="Oval 5"/>
          <p:cNvSpPr/>
          <p:nvPr/>
        </p:nvSpPr>
        <p:spPr>
          <a:xfrm>
            <a:off x="3548002" y="1116193"/>
            <a:ext cx="1492851" cy="486638"/>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33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ight Arrow 165"/>
          <p:cNvSpPr/>
          <p:nvPr/>
        </p:nvSpPr>
        <p:spPr>
          <a:xfrm>
            <a:off x="686823" y="1753755"/>
            <a:ext cx="5978780"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5" name="Title 1"/>
          <p:cNvSpPr txBox="1">
            <a:spLocks/>
          </p:cNvSpPr>
          <p:nvPr/>
        </p:nvSpPr>
        <p:spPr>
          <a:xfrm>
            <a:off x="0" y="0"/>
            <a:ext cx="9144001"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kern="1200">
                <a:solidFill>
                  <a:schemeClr val="tx1"/>
                </a:solidFill>
                <a:latin typeface="Bebas Neue Regular"/>
                <a:ea typeface="+mj-ea"/>
                <a:cs typeface="Bebas Neue Regular"/>
              </a:defRPr>
            </a:lvl1pPr>
          </a:lstStyle>
          <a:p>
            <a:pPr algn="ctr"/>
            <a:r>
              <a:rPr lang="en-US" sz="4000" b="1" dirty="0">
                <a:solidFill>
                  <a:srgbClr val="344C5E"/>
                </a:solidFill>
                <a:effectLst>
                  <a:glow rad="127000">
                    <a:srgbClr val="0071C5">
                      <a:alpha val="2000"/>
                    </a:srgbClr>
                  </a:glow>
                </a:effectLst>
                <a:latin typeface="Intel Clear Pro" panose="020B0804020202060201" pitchFamily="34" charset="0"/>
                <a:ea typeface="Calibri" panose="020F0502020204030204" pitchFamily="34" charset="0"/>
                <a:cs typeface="Times New Roman" panose="02020603050405020304" pitchFamily="18" charset="0"/>
              </a:rPr>
              <a:t>inside the scheduler</a:t>
            </a:r>
          </a:p>
        </p:txBody>
      </p:sp>
      <p:grpSp>
        <p:nvGrpSpPr>
          <p:cNvPr id="2" name="Group 1"/>
          <p:cNvGrpSpPr/>
          <p:nvPr/>
        </p:nvGrpSpPr>
        <p:grpSpPr>
          <a:xfrm>
            <a:off x="686558" y="864349"/>
            <a:ext cx="795089" cy="734904"/>
            <a:chOff x="3734124" y="1555850"/>
            <a:chExt cx="1720526" cy="1590289"/>
          </a:xfrm>
        </p:grpSpPr>
        <p:sp>
          <p:nvSpPr>
            <p:cNvPr id="83" name="Oval 82"/>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4" name="Oval 83"/>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5" name="Oval 84"/>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6" name="Oval 85"/>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7" name="Oval 86"/>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8" name="Oval 87"/>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89" name="Straight Arrow Connector 88"/>
            <p:cNvCxnSpPr>
              <a:endCxn id="87"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86" idx="6"/>
              <a:endCxn id="88"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84" idx="6"/>
              <a:endCxn id="87"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85" idx="6"/>
              <a:endCxn id="88"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85" idx="6"/>
              <a:endCxn id="87"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86" idx="6"/>
              <a:endCxn id="87"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84" idx="6"/>
              <a:endCxn id="88"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83" idx="6"/>
              <a:endCxn id="88"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98" name="Rectangle 97"/>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grpSp>
        <p:nvGrpSpPr>
          <p:cNvPr id="99" name="Group 98"/>
          <p:cNvGrpSpPr/>
          <p:nvPr/>
        </p:nvGrpSpPr>
        <p:grpSpPr>
          <a:xfrm>
            <a:off x="2076282" y="870674"/>
            <a:ext cx="795089" cy="734904"/>
            <a:chOff x="3734124" y="1555850"/>
            <a:chExt cx="1720526" cy="1590289"/>
          </a:xfrm>
        </p:grpSpPr>
        <p:sp>
          <p:nvSpPr>
            <p:cNvPr id="100" name="Oval 99"/>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1" name="Oval 100"/>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2" name="Oval 101"/>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3" name="Oval 102"/>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4" name="Oval 103"/>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5" name="Oval 104"/>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107" name="Straight Arrow Connector 106"/>
            <p:cNvCxnSpPr>
              <a:endCxn id="104"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stCxn id="103" idx="6"/>
              <a:endCxn id="105"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01" idx="6"/>
              <a:endCxn id="104"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102" idx="6"/>
              <a:endCxn id="105"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102" idx="6"/>
              <a:endCxn id="104"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stCxn id="103" idx="6"/>
              <a:endCxn id="104"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101" idx="6"/>
              <a:endCxn id="105"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100" idx="6"/>
              <a:endCxn id="105"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116" name="Rectangle 115"/>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grpSp>
        <p:nvGrpSpPr>
          <p:cNvPr id="117" name="Group 116"/>
          <p:cNvGrpSpPr/>
          <p:nvPr/>
        </p:nvGrpSpPr>
        <p:grpSpPr>
          <a:xfrm>
            <a:off x="3489058" y="885528"/>
            <a:ext cx="795089" cy="734904"/>
            <a:chOff x="3734124" y="1555850"/>
            <a:chExt cx="1720526" cy="1590289"/>
          </a:xfrm>
        </p:grpSpPr>
        <p:sp>
          <p:nvSpPr>
            <p:cNvPr id="120" name="Oval 119"/>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3" name="Oval 122"/>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4" name="Oval 123"/>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5" name="Oval 124"/>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6" name="Oval 125"/>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7" name="Oval 126"/>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128" name="Straight Arrow Connector 127"/>
            <p:cNvCxnSpPr>
              <a:endCxn id="126"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a:stCxn id="125" idx="6"/>
              <a:endCxn id="127"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a:stCxn id="123" idx="6"/>
              <a:endCxn id="126"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124" idx="6"/>
              <a:endCxn id="127"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24" idx="6"/>
              <a:endCxn id="126"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25" idx="6"/>
              <a:endCxn id="126"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3" idx="6"/>
              <a:endCxn id="127"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120" idx="6"/>
              <a:endCxn id="127"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137" name="Rectangle 136"/>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pic>
        <p:nvPicPr>
          <p:cNvPr id="140" name="Picture 139"/>
          <p:cNvPicPr>
            <a:picLocks noChangeAspect="1"/>
          </p:cNvPicPr>
          <p:nvPr/>
        </p:nvPicPr>
        <p:blipFill>
          <a:blip r:embed="rId3"/>
          <a:stretch>
            <a:fillRect/>
          </a:stretch>
        </p:blipFill>
        <p:spPr>
          <a:xfrm>
            <a:off x="221256" y="2302345"/>
            <a:ext cx="387804" cy="387804"/>
          </a:xfrm>
          <a:prstGeom prst="rect">
            <a:avLst/>
          </a:prstGeom>
        </p:spPr>
      </p:pic>
      <p:pic>
        <p:nvPicPr>
          <p:cNvPr id="141" name="Picture 140"/>
          <p:cNvPicPr>
            <a:picLocks noChangeAspect="1"/>
          </p:cNvPicPr>
          <p:nvPr/>
        </p:nvPicPr>
        <p:blipFill>
          <a:blip r:embed="rId3"/>
          <a:stretch>
            <a:fillRect/>
          </a:stretch>
        </p:blipFill>
        <p:spPr>
          <a:xfrm>
            <a:off x="221256" y="2869050"/>
            <a:ext cx="387804" cy="387804"/>
          </a:xfrm>
          <a:prstGeom prst="rect">
            <a:avLst/>
          </a:prstGeom>
        </p:spPr>
      </p:pic>
      <p:pic>
        <p:nvPicPr>
          <p:cNvPr id="142" name="Picture 141"/>
          <p:cNvPicPr>
            <a:picLocks noChangeAspect="1"/>
          </p:cNvPicPr>
          <p:nvPr/>
        </p:nvPicPr>
        <p:blipFill>
          <a:blip r:embed="rId3"/>
          <a:stretch>
            <a:fillRect/>
          </a:stretch>
        </p:blipFill>
        <p:spPr>
          <a:xfrm>
            <a:off x="221256" y="3414852"/>
            <a:ext cx="387804" cy="387804"/>
          </a:xfrm>
          <a:prstGeom prst="rect">
            <a:avLst/>
          </a:prstGeom>
        </p:spPr>
      </p:pic>
      <p:pic>
        <p:nvPicPr>
          <p:cNvPr id="143" name="Picture 142"/>
          <p:cNvPicPr>
            <a:picLocks noChangeAspect="1"/>
          </p:cNvPicPr>
          <p:nvPr/>
        </p:nvPicPr>
        <p:blipFill>
          <a:blip r:embed="rId3"/>
          <a:stretch>
            <a:fillRect/>
          </a:stretch>
        </p:blipFill>
        <p:spPr>
          <a:xfrm>
            <a:off x="221256" y="4109562"/>
            <a:ext cx="387804" cy="387804"/>
          </a:xfrm>
          <a:prstGeom prst="rect">
            <a:avLst/>
          </a:prstGeom>
        </p:spPr>
      </p:pic>
      <p:sp>
        <p:nvSpPr>
          <p:cNvPr id="144" name="Rectangle 143"/>
          <p:cNvSpPr/>
          <p:nvPr/>
        </p:nvSpPr>
        <p:spPr>
          <a:xfrm rot="5400000">
            <a:off x="258934" y="3725997"/>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a:latin typeface="Open Sans Cond Light"/>
              <a:cs typeface="Open Sans Cond Light"/>
            </a:endParaRPr>
          </a:p>
        </p:txBody>
      </p:sp>
      <p:sp>
        <p:nvSpPr>
          <p:cNvPr id="147" name="Oval 146"/>
          <p:cNvSpPr/>
          <p:nvPr/>
        </p:nvSpPr>
        <p:spPr>
          <a:xfrm>
            <a:off x="732247" y="238958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8" name="Oval 147"/>
          <p:cNvSpPr/>
          <p:nvPr/>
        </p:nvSpPr>
        <p:spPr>
          <a:xfrm>
            <a:off x="734419" y="294539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9" name="Oval 148"/>
          <p:cNvSpPr/>
          <p:nvPr/>
        </p:nvSpPr>
        <p:spPr>
          <a:xfrm>
            <a:off x="732247" y="3498856"/>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51" name="Oval 150"/>
          <p:cNvSpPr/>
          <p:nvPr/>
        </p:nvSpPr>
        <p:spPr>
          <a:xfrm>
            <a:off x="732247" y="4183212"/>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pic>
        <p:nvPicPr>
          <p:cNvPr id="164" name="Picture 163"/>
          <p:cNvPicPr>
            <a:picLocks noChangeAspect="1"/>
          </p:cNvPicPr>
          <p:nvPr/>
        </p:nvPicPr>
        <p:blipFill>
          <a:blip r:embed="rId3"/>
          <a:stretch>
            <a:fillRect/>
          </a:stretch>
        </p:blipFill>
        <p:spPr>
          <a:xfrm>
            <a:off x="240409" y="1754400"/>
            <a:ext cx="387804" cy="387804"/>
          </a:xfrm>
          <a:prstGeom prst="rect">
            <a:avLst/>
          </a:prstGeom>
        </p:spPr>
      </p:pic>
      <p:cxnSp>
        <p:nvCxnSpPr>
          <p:cNvPr id="167" name="Straight Arrow Connector 166"/>
          <p:cNvCxnSpPr>
            <a:stCxn id="166" idx="1"/>
            <a:endCxn id="147" idx="2"/>
          </p:cNvCxnSpPr>
          <p:nvPr/>
        </p:nvCxnSpPr>
        <p:spPr>
          <a:xfrm>
            <a:off x="686823" y="1934737"/>
            <a:ext cx="45424"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a:stCxn id="166" idx="1"/>
            <a:endCxn id="148" idx="2"/>
          </p:cNvCxnSpPr>
          <p:nvPr/>
        </p:nvCxnSpPr>
        <p:spPr>
          <a:xfrm>
            <a:off x="686823" y="1934737"/>
            <a:ext cx="47596"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stCxn id="166" idx="1"/>
            <a:endCxn id="149" idx="3"/>
          </p:cNvCxnSpPr>
          <p:nvPr/>
        </p:nvCxnSpPr>
        <p:spPr>
          <a:xfrm>
            <a:off x="686823" y="1934737"/>
            <a:ext cx="73250"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166" idx="1"/>
            <a:endCxn id="151" idx="2"/>
          </p:cNvCxnSpPr>
          <p:nvPr/>
        </p:nvCxnSpPr>
        <p:spPr>
          <a:xfrm>
            <a:off x="686823" y="1934737"/>
            <a:ext cx="45424"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19" name="Group 118"/>
          <p:cNvGrpSpPr/>
          <p:nvPr/>
        </p:nvGrpSpPr>
        <p:grpSpPr>
          <a:xfrm>
            <a:off x="4927224" y="857250"/>
            <a:ext cx="795089" cy="734904"/>
            <a:chOff x="3734124" y="1555850"/>
            <a:chExt cx="1720526" cy="1590289"/>
          </a:xfrm>
        </p:grpSpPr>
        <p:sp>
          <p:nvSpPr>
            <p:cNvPr id="121" name="Oval 120"/>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2" name="Oval 121"/>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38" name="Oval 137"/>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39" name="Oval 138"/>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5" name="Oval 144"/>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6" name="Oval 145"/>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150" name="Straight Arrow Connector 149"/>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72" name="Rectangle 171"/>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180" name="Rectangle 179"/>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sp>
        <p:nvSpPr>
          <p:cNvPr id="355" name="Rectangle 354"/>
          <p:cNvSpPr/>
          <p:nvPr/>
        </p:nvSpPr>
        <p:spPr>
          <a:xfrm>
            <a:off x="6619204" y="1522462"/>
            <a:ext cx="1948622" cy="707886"/>
          </a:xfrm>
          <a:prstGeom prst="rect">
            <a:avLst/>
          </a:prstGeom>
        </p:spPr>
        <p:txBody>
          <a:bodyPr wrap="square">
            <a:spAutoFit/>
          </a:bodyPr>
          <a:lstStyle/>
          <a:p>
            <a:r>
              <a:rPr lang="en-US" sz="2000" dirty="0" smtClean="0">
                <a:solidFill>
                  <a:srgbClr val="0070C0"/>
                </a:solidFill>
              </a:rPr>
              <a:t>Scheduler (master node)</a:t>
            </a:r>
            <a:endParaRPr lang="en-US" sz="2000" dirty="0">
              <a:solidFill>
                <a:srgbClr val="0070C0"/>
              </a:solidFill>
            </a:endParaRPr>
          </a:p>
        </p:txBody>
      </p:sp>
      <p:sp>
        <p:nvSpPr>
          <p:cNvPr id="356" name="Rectangle 355"/>
          <p:cNvSpPr/>
          <p:nvPr/>
        </p:nvSpPr>
        <p:spPr>
          <a:xfrm>
            <a:off x="646519" y="1694812"/>
            <a:ext cx="361464" cy="523220"/>
          </a:xfrm>
          <a:prstGeom prst="rect">
            <a:avLst/>
          </a:prstGeom>
        </p:spPr>
        <p:txBody>
          <a:bodyPr wrap="square">
            <a:spAutoFit/>
          </a:bodyPr>
          <a:lstStyle/>
          <a:p>
            <a:r>
              <a:rPr lang="en-US" sz="2800" dirty="0" smtClean="0">
                <a:latin typeface="Oswald" charset="0"/>
                <a:ea typeface="Oswald" charset="0"/>
                <a:cs typeface="Oswald" charset="0"/>
              </a:rPr>
              <a:t>?</a:t>
            </a:r>
            <a:endParaRPr lang="en-US" sz="2800" dirty="0">
              <a:latin typeface="Oswald" charset="0"/>
              <a:ea typeface="Oswald" charset="0"/>
              <a:cs typeface="Oswald" charset="0"/>
            </a:endParaRPr>
          </a:p>
        </p:txBody>
      </p:sp>
      <p:sp>
        <p:nvSpPr>
          <p:cNvPr id="361" name="Rectangle 360"/>
          <p:cNvSpPr/>
          <p:nvPr/>
        </p:nvSpPr>
        <p:spPr>
          <a:xfrm>
            <a:off x="2737908" y="2593235"/>
            <a:ext cx="2378380" cy="1460481"/>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schemeClr val="tx1"/>
                </a:solidFill>
              </a:rPr>
              <a:t>(1)</a:t>
            </a:r>
          </a:p>
          <a:p>
            <a:r>
              <a:rPr lang="en-US" sz="2000" dirty="0">
                <a:solidFill>
                  <a:schemeClr val="tx1"/>
                </a:solidFill>
              </a:rPr>
              <a:t>Decide how to assign tasks to machines</a:t>
            </a:r>
          </a:p>
          <a:p>
            <a:r>
              <a:rPr lang="en-US" sz="2000" dirty="0" smtClean="0">
                <a:solidFill>
                  <a:schemeClr val="tx1"/>
                </a:solidFill>
              </a:rPr>
              <a:t>- data </a:t>
            </a:r>
            <a:r>
              <a:rPr lang="en-US" sz="2000" dirty="0">
                <a:solidFill>
                  <a:schemeClr val="tx1"/>
                </a:solidFill>
              </a:rPr>
              <a:t>locality</a:t>
            </a:r>
          </a:p>
          <a:p>
            <a:r>
              <a:rPr lang="en-US" sz="2000" dirty="0" smtClean="0">
                <a:solidFill>
                  <a:schemeClr val="tx1"/>
                </a:solidFill>
              </a:rPr>
              <a:t>- fair </a:t>
            </a:r>
            <a:r>
              <a:rPr lang="en-US" sz="2000" dirty="0">
                <a:solidFill>
                  <a:schemeClr val="tx1"/>
                </a:solidFill>
              </a:rPr>
              <a:t>sharing</a:t>
            </a:r>
          </a:p>
        </p:txBody>
      </p:sp>
      <p:sp>
        <p:nvSpPr>
          <p:cNvPr id="362" name="Rectangle 361"/>
          <p:cNvSpPr/>
          <p:nvPr/>
        </p:nvSpPr>
        <p:spPr>
          <a:xfrm>
            <a:off x="1479474" y="2371021"/>
            <a:ext cx="6164683" cy="203301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63" name="Straight Arrow Connector 362"/>
          <p:cNvCxnSpPr/>
          <p:nvPr/>
        </p:nvCxnSpPr>
        <p:spPr>
          <a:xfrm>
            <a:off x="839223" y="2087137"/>
            <a:ext cx="640252" cy="228608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5" name="Straight Arrow Connector 364"/>
          <p:cNvCxnSpPr/>
          <p:nvPr/>
        </p:nvCxnSpPr>
        <p:spPr>
          <a:xfrm>
            <a:off x="922256" y="1861802"/>
            <a:ext cx="6721901" cy="503343"/>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26" name="Rectangle 425"/>
          <p:cNvSpPr/>
          <p:nvPr/>
        </p:nvSpPr>
        <p:spPr>
          <a:xfrm>
            <a:off x="5265778" y="2597666"/>
            <a:ext cx="2271491" cy="905407"/>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schemeClr val="tx1"/>
                </a:solidFill>
              </a:rPr>
              <a:t>(2)</a:t>
            </a:r>
          </a:p>
          <a:p>
            <a:pPr algn="ctr"/>
            <a:r>
              <a:rPr lang="en-US" sz="2000" dirty="0">
                <a:solidFill>
                  <a:schemeClr val="tx1"/>
                </a:solidFill>
              </a:rPr>
              <a:t>Serialize and send tasks</a:t>
            </a:r>
          </a:p>
        </p:txBody>
      </p:sp>
      <p:grpSp>
        <p:nvGrpSpPr>
          <p:cNvPr id="465" name="Group 464"/>
          <p:cNvGrpSpPr/>
          <p:nvPr/>
        </p:nvGrpSpPr>
        <p:grpSpPr>
          <a:xfrm>
            <a:off x="1707122" y="2549332"/>
            <a:ext cx="795089" cy="734904"/>
            <a:chOff x="3734124" y="1555850"/>
            <a:chExt cx="1720526" cy="1590289"/>
          </a:xfrm>
        </p:grpSpPr>
        <p:sp>
          <p:nvSpPr>
            <p:cNvPr id="466" name="Oval 465"/>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67" name="Oval 466"/>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68" name="Oval 467"/>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69" name="Oval 468"/>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70" name="Oval 469"/>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71" name="Oval 470"/>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479" name="Straight Arrow Connector 478"/>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0" name="Straight Arrow Connector 479"/>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1" name="Straight Arrow Connector 480"/>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2" name="Straight Arrow Connector 481"/>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3" name="Straight Arrow Connector 48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4" name="Straight Arrow Connector 48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5" name="Straight Arrow Connector 484"/>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6" name="Straight Arrow Connector 485"/>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487" name="Rectangle 486"/>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488" name="Rectangle 487"/>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pic>
        <p:nvPicPr>
          <p:cNvPr id="489" name="Picture 488"/>
          <p:cNvPicPr>
            <a:picLocks noChangeAspect="1"/>
          </p:cNvPicPr>
          <p:nvPr/>
        </p:nvPicPr>
        <p:blipFill>
          <a:blip r:embed="rId3"/>
          <a:stretch>
            <a:fillRect/>
          </a:stretch>
        </p:blipFill>
        <p:spPr>
          <a:xfrm>
            <a:off x="1771545" y="3516197"/>
            <a:ext cx="267920" cy="267920"/>
          </a:xfrm>
          <a:prstGeom prst="rect">
            <a:avLst/>
          </a:prstGeom>
        </p:spPr>
      </p:pic>
      <p:pic>
        <p:nvPicPr>
          <p:cNvPr id="490" name="Picture 489"/>
          <p:cNvPicPr>
            <a:picLocks noChangeAspect="1"/>
          </p:cNvPicPr>
          <p:nvPr/>
        </p:nvPicPr>
        <p:blipFill>
          <a:blip r:embed="rId3"/>
          <a:stretch>
            <a:fillRect/>
          </a:stretch>
        </p:blipFill>
        <p:spPr>
          <a:xfrm>
            <a:off x="2030681" y="3586639"/>
            <a:ext cx="267920" cy="267920"/>
          </a:xfrm>
          <a:prstGeom prst="rect">
            <a:avLst/>
          </a:prstGeom>
        </p:spPr>
      </p:pic>
      <p:pic>
        <p:nvPicPr>
          <p:cNvPr id="492" name="Picture 491"/>
          <p:cNvPicPr>
            <a:picLocks noChangeAspect="1"/>
          </p:cNvPicPr>
          <p:nvPr/>
        </p:nvPicPr>
        <p:blipFill>
          <a:blip r:embed="rId3"/>
          <a:stretch>
            <a:fillRect/>
          </a:stretch>
        </p:blipFill>
        <p:spPr>
          <a:xfrm>
            <a:off x="1769182" y="3842247"/>
            <a:ext cx="267920" cy="267920"/>
          </a:xfrm>
          <a:prstGeom prst="rect">
            <a:avLst/>
          </a:prstGeom>
        </p:spPr>
      </p:pic>
      <p:pic>
        <p:nvPicPr>
          <p:cNvPr id="493" name="Picture 492"/>
          <p:cNvPicPr>
            <a:picLocks noChangeAspect="1"/>
          </p:cNvPicPr>
          <p:nvPr/>
        </p:nvPicPr>
        <p:blipFill>
          <a:blip r:embed="rId3"/>
          <a:stretch>
            <a:fillRect/>
          </a:stretch>
        </p:blipFill>
        <p:spPr>
          <a:xfrm>
            <a:off x="2028318" y="3912689"/>
            <a:ext cx="267920" cy="267920"/>
          </a:xfrm>
          <a:prstGeom prst="rect">
            <a:avLst/>
          </a:prstGeom>
        </p:spPr>
      </p:pic>
    </p:spTree>
    <p:extLst>
      <p:ext uri="{BB962C8B-B14F-4D97-AF65-F5344CB8AC3E}">
        <p14:creationId xmlns:p14="http://schemas.microsoft.com/office/powerpoint/2010/main" val="13828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9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44" grpId="0"/>
      <p:bldP spid="147" grpId="0" animBg="1"/>
      <p:bldP spid="148" grpId="0" animBg="1"/>
      <p:bldP spid="149" grpId="0" animBg="1"/>
      <p:bldP spid="151" grpId="0" animBg="1"/>
      <p:bldP spid="355" grpId="0"/>
      <p:bldP spid="356" grpId="0"/>
      <p:bldP spid="361" grpId="0" animBg="1"/>
      <p:bldP spid="362" grpId="0" animBg="1"/>
      <p:bldP spid="4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ctr"/>
            <a:r>
              <a:rPr lang="en-US" sz="4000" b="1" dirty="0">
                <a:effectLst>
                  <a:glow rad="127000">
                    <a:srgbClr val="0071C5">
                      <a:alpha val="2000"/>
                    </a:srgbClr>
                  </a:glow>
                </a:effectLst>
                <a:ea typeface="Calibri" panose="020F0502020204030204" pitchFamily="34" charset="0"/>
                <a:cs typeface="Times New Roman" panose="02020603050405020304" pitchFamily="18" charset="0"/>
              </a:rPr>
              <a:t>SCHEDULING </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OVERHEADS – Scalability problem</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5" name="Rectangle 4"/>
          <p:cNvSpPr/>
          <p:nvPr/>
        </p:nvSpPr>
        <p:spPr>
          <a:xfrm>
            <a:off x="969793" y="4172000"/>
            <a:ext cx="3352200" cy="338554"/>
          </a:xfrm>
          <a:prstGeom prst="rect">
            <a:avLst/>
          </a:prstGeom>
        </p:spPr>
        <p:txBody>
          <a:bodyPr wrap="none">
            <a:spAutoFit/>
          </a:bodyPr>
          <a:lstStyle/>
          <a:p>
            <a:r>
              <a:rPr lang="en-US" sz="1600" dirty="0" smtClean="0">
                <a:cs typeface="Oswald Regular"/>
              </a:rPr>
              <a:t>Cluster: 4 core, r3.xlarge machines</a:t>
            </a:r>
            <a:endParaRPr lang="en-US" sz="1600" dirty="0">
              <a:cs typeface="Oswald Regular"/>
            </a:endParaRPr>
          </a:p>
        </p:txBody>
      </p:sp>
      <p:sp>
        <p:nvSpPr>
          <p:cNvPr id="6" name="Rectangle 5"/>
          <p:cNvSpPr/>
          <p:nvPr/>
        </p:nvSpPr>
        <p:spPr>
          <a:xfrm>
            <a:off x="5090593" y="4172000"/>
            <a:ext cx="4028667" cy="338554"/>
          </a:xfrm>
          <a:prstGeom prst="rect">
            <a:avLst/>
          </a:prstGeom>
        </p:spPr>
        <p:txBody>
          <a:bodyPr wrap="none">
            <a:spAutoFit/>
          </a:bodyPr>
          <a:lstStyle/>
          <a:p>
            <a:r>
              <a:rPr lang="en-US" sz="1600" dirty="0" smtClean="0">
                <a:cs typeface="Oswald Regular"/>
              </a:rPr>
              <a:t>Workload: Sum of 10k numbers per-core </a:t>
            </a:r>
            <a:endParaRPr lang="en-US" sz="1600" dirty="0">
              <a:cs typeface="Oswald Regular"/>
            </a:endParaRPr>
          </a:p>
        </p:txBody>
      </p:sp>
      <p:sp>
        <p:nvSpPr>
          <p:cNvPr id="7" name="Rectangle 6"/>
          <p:cNvSpPr/>
          <p:nvPr/>
        </p:nvSpPr>
        <p:spPr>
          <a:xfrm>
            <a:off x="3232280" y="1099776"/>
            <a:ext cx="2884124" cy="338554"/>
          </a:xfrm>
          <a:prstGeom prst="rect">
            <a:avLst/>
          </a:prstGeom>
        </p:spPr>
        <p:txBody>
          <a:bodyPr wrap="none">
            <a:spAutoFit/>
          </a:bodyPr>
          <a:lstStyle/>
          <a:p>
            <a:pPr algn="ctr"/>
            <a:r>
              <a:rPr lang="en-US" sz="1600" dirty="0" smtClean="0">
                <a:cs typeface="Oswald Regular"/>
              </a:rPr>
              <a:t>Median-task time breakdown</a:t>
            </a:r>
            <a:endParaRPr lang="en-US" sz="1600" dirty="0">
              <a:cs typeface="Oswald Regular"/>
            </a:endParaRPr>
          </a:p>
        </p:txBody>
      </p:sp>
      <p:graphicFrame>
        <p:nvGraphicFramePr>
          <p:cNvPr id="8" name="Chart 7"/>
          <p:cNvGraphicFramePr>
            <a:graphicFrameLocks/>
          </p:cNvGraphicFramePr>
          <p:nvPr>
            <p:extLst>
              <p:ext uri="{D42A27DB-BD31-4B8C-83A1-F6EECF244321}">
                <p14:modId xmlns:p14="http://schemas.microsoft.com/office/powerpoint/2010/main" val="3955968186"/>
              </p:ext>
            </p:extLst>
          </p:nvPr>
        </p:nvGraphicFramePr>
        <p:xfrm>
          <a:off x="201193" y="1428800"/>
          <a:ext cx="8707822"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4686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417374" y="2909711"/>
            <a:ext cx="3935799" cy="1015663"/>
          </a:xfrm>
          <a:prstGeom prst="rect">
            <a:avLst/>
          </a:prstGeom>
          <a:noFill/>
        </p:spPr>
        <p:txBody>
          <a:bodyPr wrap="square" rtlCol="0">
            <a:spAutoFit/>
          </a:bodyPr>
          <a:lstStyle/>
          <a:p>
            <a:pPr algn="ctr" defTabSz="685256"/>
            <a:r>
              <a:rPr lang="en-US" sz="1500" dirty="0">
                <a:solidFill>
                  <a:prstClr val="white"/>
                </a:solidFill>
                <a:ea typeface="Intel Clear" panose="020B0604020203020204" pitchFamily="34" charset="0"/>
                <a:cs typeface="Intel Clear" panose="020B0604020203020204" pitchFamily="34" charset="0"/>
              </a:rPr>
              <a:t>BigDL is an </a:t>
            </a:r>
            <a:r>
              <a:rPr lang="en-US" sz="1500" b="1" dirty="0">
                <a:solidFill>
                  <a:prstClr val="white"/>
                </a:solidFill>
                <a:ea typeface="Intel Clear" panose="020B0604020203020204" pitchFamily="34" charset="0"/>
                <a:cs typeface="Intel Clear" panose="020B0604020203020204" pitchFamily="34" charset="0"/>
              </a:rPr>
              <a:t>open-source</a:t>
            </a:r>
            <a:r>
              <a:rPr lang="en-US" sz="1500" dirty="0">
                <a:solidFill>
                  <a:prstClr val="white"/>
                </a:solidFill>
                <a:ea typeface="Intel Clear" panose="020B0604020203020204" pitchFamily="34" charset="0"/>
                <a:cs typeface="Intel Clear" panose="020B0604020203020204" pitchFamily="34" charset="0"/>
              </a:rPr>
              <a:t> distributed deep learning library for Apache Spark* that can run directly on top of existing Spark or Apache Hadoop* clusters</a:t>
            </a:r>
          </a:p>
        </p:txBody>
      </p:sp>
      <p:sp>
        <p:nvSpPr>
          <p:cNvPr id="65" name="Rectangle 64"/>
          <p:cNvSpPr/>
          <p:nvPr/>
        </p:nvSpPr>
        <p:spPr>
          <a:xfrm>
            <a:off x="4329566" y="3154296"/>
            <a:ext cx="1746906" cy="829714"/>
          </a:xfrm>
          <a:prstGeom prst="rect">
            <a:avLst/>
          </a:prstGeom>
        </p:spPr>
        <p:txBody>
          <a:bodyPr wrap="square">
            <a:spAutoFit/>
          </a:bodyPr>
          <a:lstStyle/>
          <a:p>
            <a:pPr algn="ctr" defTabSz="685256"/>
            <a:r>
              <a:rPr lang="en-US" sz="1198" b="1" dirty="0">
                <a:solidFill>
                  <a:srgbClr val="00B0F0"/>
                </a:solidFill>
                <a:ea typeface="Intel Clear" panose="020B0604020203020204" pitchFamily="34" charset="0"/>
                <a:cs typeface="Intel Clear" panose="020B0604020203020204" pitchFamily="34" charset="0"/>
              </a:rPr>
              <a:t>Feature </a:t>
            </a:r>
            <a:r>
              <a:rPr lang="en-US" sz="1198" b="1" dirty="0" smtClean="0">
                <a:solidFill>
                  <a:srgbClr val="00B0F0"/>
                </a:solidFill>
                <a:ea typeface="Intel Clear" panose="020B0604020203020204" pitchFamily="34" charset="0"/>
                <a:cs typeface="Intel Clear" panose="020B0604020203020204" pitchFamily="34" charset="0"/>
              </a:rPr>
              <a:t>Parity &amp; </a:t>
            </a:r>
          </a:p>
          <a:p>
            <a:pPr algn="ctr" defTabSz="685256"/>
            <a:r>
              <a:rPr lang="en-US" sz="1198" b="1" dirty="0" smtClean="0">
                <a:solidFill>
                  <a:srgbClr val="00B0F0"/>
                </a:solidFill>
                <a:ea typeface="Intel Clear" panose="020B0604020203020204" pitchFamily="34" charset="0"/>
                <a:cs typeface="Intel Clear" panose="020B0604020203020204" pitchFamily="34" charset="0"/>
              </a:rPr>
              <a:t>Model Exchange </a:t>
            </a:r>
            <a:endParaRPr lang="en-US" sz="1198" b="1" dirty="0">
              <a:solidFill>
                <a:srgbClr val="00B0F0"/>
              </a:solidFill>
              <a:ea typeface="Intel Clear" panose="020B0604020203020204" pitchFamily="34" charset="0"/>
              <a:cs typeface="Intel Clear" panose="020B0604020203020204" pitchFamily="34" charset="0"/>
            </a:endParaRPr>
          </a:p>
          <a:p>
            <a:pPr algn="ctr" defTabSz="685256"/>
            <a:r>
              <a:rPr lang="en-US" sz="1198" dirty="0" smtClean="0">
                <a:solidFill>
                  <a:prstClr val="white"/>
                </a:solidFill>
                <a:ea typeface="Intel Clear" panose="020B0604020203020204" pitchFamily="34" charset="0"/>
                <a:cs typeface="Intel Clear" panose="020B0604020203020204" pitchFamily="34" charset="0"/>
              </a:rPr>
              <a:t>with </a:t>
            </a:r>
            <a:r>
              <a:rPr lang="en-US" sz="1198" dirty="0" err="1">
                <a:solidFill>
                  <a:prstClr val="white"/>
                </a:solidFill>
                <a:ea typeface="Intel Clear" panose="020B0604020203020204" pitchFamily="34" charset="0"/>
                <a:cs typeface="Intel Clear" panose="020B0604020203020204" pitchFamily="34" charset="0"/>
              </a:rPr>
              <a:t>TensorFlow</a:t>
            </a:r>
            <a:r>
              <a:rPr lang="en-US" sz="1198" dirty="0">
                <a:solidFill>
                  <a:prstClr val="white"/>
                </a:solidFill>
                <a:ea typeface="Intel Clear" panose="020B0604020203020204" pitchFamily="34" charset="0"/>
                <a:cs typeface="Intel Clear" panose="020B0604020203020204" pitchFamily="34" charset="0"/>
              </a:rPr>
              <a:t>*, </a:t>
            </a:r>
            <a:r>
              <a:rPr lang="en-US" sz="1198" dirty="0" err="1">
                <a:solidFill>
                  <a:prstClr val="white"/>
                </a:solidFill>
                <a:ea typeface="Intel Clear" panose="020B0604020203020204" pitchFamily="34" charset="0"/>
                <a:cs typeface="Intel Clear" panose="020B0604020203020204" pitchFamily="34" charset="0"/>
              </a:rPr>
              <a:t>Caffe</a:t>
            </a:r>
            <a:r>
              <a:rPr lang="en-US" sz="1198" dirty="0" smtClean="0">
                <a:solidFill>
                  <a:prstClr val="white"/>
                </a:solidFill>
                <a:ea typeface="Intel Clear" panose="020B0604020203020204" pitchFamily="34" charset="0"/>
                <a:cs typeface="Intel Clear" panose="020B0604020203020204" pitchFamily="34" charset="0"/>
              </a:rPr>
              <a:t>*,  </a:t>
            </a:r>
            <a:r>
              <a:rPr lang="en-US" sz="1198" dirty="0" err="1" smtClean="0">
                <a:solidFill>
                  <a:prstClr val="white"/>
                </a:solidFill>
                <a:ea typeface="Intel Clear" panose="020B0604020203020204" pitchFamily="34" charset="0"/>
                <a:cs typeface="Intel Clear" panose="020B0604020203020204" pitchFamily="34" charset="0"/>
              </a:rPr>
              <a:t>Keras</a:t>
            </a:r>
            <a:r>
              <a:rPr lang="en-US" sz="1198" dirty="0" smtClean="0">
                <a:solidFill>
                  <a:prstClr val="white"/>
                </a:solidFill>
                <a:ea typeface="Intel Clear" panose="020B0604020203020204" pitchFamily="34" charset="0"/>
                <a:cs typeface="Intel Clear" panose="020B0604020203020204" pitchFamily="34" charset="0"/>
              </a:rPr>
              <a:t>, Torch</a:t>
            </a:r>
            <a:r>
              <a:rPr lang="en-US" sz="1198" dirty="0">
                <a:solidFill>
                  <a:prstClr val="white"/>
                </a:solidFill>
                <a:ea typeface="Intel Clear" panose="020B0604020203020204" pitchFamily="34" charset="0"/>
                <a:cs typeface="Intel Clear" panose="020B0604020203020204" pitchFamily="34" charset="0"/>
              </a:rPr>
              <a:t>*</a:t>
            </a:r>
          </a:p>
        </p:txBody>
      </p:sp>
      <p:sp>
        <p:nvSpPr>
          <p:cNvPr id="66" name="Rectangle 65"/>
          <p:cNvSpPr/>
          <p:nvPr/>
        </p:nvSpPr>
        <p:spPr>
          <a:xfrm>
            <a:off x="5850020" y="3154295"/>
            <a:ext cx="1590822" cy="829714"/>
          </a:xfrm>
          <a:prstGeom prst="rect">
            <a:avLst/>
          </a:prstGeom>
        </p:spPr>
        <p:txBody>
          <a:bodyPr wrap="square">
            <a:spAutoFit/>
          </a:bodyPr>
          <a:lstStyle/>
          <a:p>
            <a:pPr algn="ctr" defTabSz="685256"/>
            <a:r>
              <a:rPr lang="en-US" sz="1198" b="1" dirty="0">
                <a:solidFill>
                  <a:srgbClr val="00B0F0"/>
                </a:solidFill>
                <a:ea typeface="Intel Clear" panose="020B0604020203020204" pitchFamily="34" charset="0"/>
                <a:cs typeface="Intel Clear" panose="020B0604020203020204" pitchFamily="34" charset="0"/>
              </a:rPr>
              <a:t>Lower TCO and improved ease of use</a:t>
            </a:r>
            <a:r>
              <a:rPr lang="en-US" sz="1198" dirty="0">
                <a:solidFill>
                  <a:srgbClr val="00B0F0"/>
                </a:solidFill>
                <a:ea typeface="Intel Clear" panose="020B0604020203020204" pitchFamily="34" charset="0"/>
                <a:cs typeface="Intel Clear" panose="020B0604020203020204" pitchFamily="34" charset="0"/>
              </a:rPr>
              <a:t> </a:t>
            </a:r>
            <a:r>
              <a:rPr lang="en-US" sz="1198" dirty="0">
                <a:solidFill>
                  <a:prstClr val="white"/>
                </a:solidFill>
                <a:ea typeface="Intel Clear" panose="020B0604020203020204" pitchFamily="34" charset="0"/>
                <a:cs typeface="Intel Clear" panose="020B0604020203020204" pitchFamily="34" charset="0"/>
              </a:rPr>
              <a:t>with existing infrastructure</a:t>
            </a:r>
          </a:p>
        </p:txBody>
      </p:sp>
      <p:sp>
        <p:nvSpPr>
          <p:cNvPr id="67" name="Rectangle 66"/>
          <p:cNvSpPr/>
          <p:nvPr/>
        </p:nvSpPr>
        <p:spPr>
          <a:xfrm>
            <a:off x="7370482" y="3154296"/>
            <a:ext cx="1590814" cy="829714"/>
          </a:xfrm>
          <a:prstGeom prst="rect">
            <a:avLst/>
          </a:prstGeom>
        </p:spPr>
        <p:txBody>
          <a:bodyPr wrap="square">
            <a:spAutoFit/>
          </a:bodyPr>
          <a:lstStyle/>
          <a:p>
            <a:pPr algn="ctr" defTabSz="685256"/>
            <a:r>
              <a:rPr lang="en-US" sz="1198" dirty="0">
                <a:solidFill>
                  <a:prstClr val="white"/>
                </a:solidFill>
                <a:ea typeface="Intel Clear" panose="020B0604020203020204" pitchFamily="34" charset="0"/>
                <a:cs typeface="Intel Clear" panose="020B0604020203020204" pitchFamily="34" charset="0"/>
              </a:rPr>
              <a:t>Deep Learning on Big Data Platform, Enabling </a:t>
            </a:r>
            <a:r>
              <a:rPr lang="en-US" sz="1198" b="1" dirty="0">
                <a:solidFill>
                  <a:srgbClr val="00B0F0"/>
                </a:solidFill>
                <a:ea typeface="Intel Clear" panose="020B0604020203020204" pitchFamily="34" charset="0"/>
                <a:cs typeface="Intel Clear" panose="020B0604020203020204" pitchFamily="34" charset="0"/>
              </a:rPr>
              <a:t>Efficient Scale-Out</a:t>
            </a:r>
          </a:p>
        </p:txBody>
      </p:sp>
      <p:grpSp>
        <p:nvGrpSpPr>
          <p:cNvPr id="97" name="Group 96">
            <a:extLst>
              <a:ext uri="{FF2B5EF4-FFF2-40B4-BE49-F238E27FC236}">
                <a16:creationId xmlns="" xmlns:a16="http://schemas.microsoft.com/office/drawing/2014/main" id="{E2FA04BC-15AE-1641-8DCB-8A98C8113D74}"/>
              </a:ext>
            </a:extLst>
          </p:cNvPr>
          <p:cNvGrpSpPr/>
          <p:nvPr/>
        </p:nvGrpSpPr>
        <p:grpSpPr>
          <a:xfrm>
            <a:off x="417375" y="1422302"/>
            <a:ext cx="4038038" cy="1354973"/>
            <a:chOff x="326508" y="2292955"/>
            <a:chExt cx="3847822" cy="1291146"/>
          </a:xfrm>
        </p:grpSpPr>
        <p:pic>
          <p:nvPicPr>
            <p:cNvPr id="98" name="Picture 97">
              <a:extLst>
                <a:ext uri="{FF2B5EF4-FFF2-40B4-BE49-F238E27FC236}">
                  <a16:creationId xmlns="" xmlns:a16="http://schemas.microsoft.com/office/drawing/2014/main" id="{3BD4A714-D877-0542-B2FA-C739B377896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6508" y="2292955"/>
              <a:ext cx="3753331" cy="1291146"/>
            </a:xfrm>
            <a:prstGeom prst="rect">
              <a:avLst/>
            </a:prstGeom>
            <a:solidFill>
              <a:schemeClr val="bg1"/>
            </a:solidFill>
          </p:spPr>
        </p:pic>
        <p:sp>
          <p:nvSpPr>
            <p:cNvPr id="99" name="32-Point Star 98">
              <a:extLst>
                <a:ext uri="{FF2B5EF4-FFF2-40B4-BE49-F238E27FC236}">
                  <a16:creationId xmlns="" xmlns:a16="http://schemas.microsoft.com/office/drawing/2014/main" id="{EB866E1A-7ABD-7D40-AC69-2A0660E35572}"/>
                </a:ext>
              </a:extLst>
            </p:cNvPr>
            <p:cNvSpPr/>
            <p:nvPr/>
          </p:nvSpPr>
          <p:spPr>
            <a:xfrm>
              <a:off x="3332956" y="2724864"/>
              <a:ext cx="841374" cy="448547"/>
            </a:xfrm>
            <a:prstGeom prst="star32">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256"/>
              <a:endParaRPr lang="en-US" sz="1349">
                <a:solidFill>
                  <a:prstClr val="white"/>
                </a:solidFill>
              </a:endParaRPr>
            </a:p>
          </p:txBody>
        </p:sp>
        <p:sp>
          <p:nvSpPr>
            <p:cNvPr id="100" name="Rectangle 99">
              <a:extLst>
                <a:ext uri="{FF2B5EF4-FFF2-40B4-BE49-F238E27FC236}">
                  <a16:creationId xmlns="" xmlns:a16="http://schemas.microsoft.com/office/drawing/2014/main" id="{1E425F27-0060-394E-8C13-9C07BF101D77}"/>
                </a:ext>
              </a:extLst>
            </p:cNvPr>
            <p:cNvSpPr/>
            <p:nvPr/>
          </p:nvSpPr>
          <p:spPr>
            <a:xfrm>
              <a:off x="3477136" y="2849560"/>
              <a:ext cx="553013" cy="20715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256"/>
              <a:r>
                <a:rPr lang="en-US" sz="1199" b="1" dirty="0">
                  <a:solidFill>
                    <a:prstClr val="white"/>
                  </a:solidFill>
                </a:rPr>
                <a:t>BigDL</a:t>
              </a:r>
            </a:p>
          </p:txBody>
        </p:sp>
      </p:grpSp>
      <p:sp>
        <p:nvSpPr>
          <p:cNvPr id="4" name="Rectangle 3">
            <a:extLst>
              <a:ext uri="{FF2B5EF4-FFF2-40B4-BE49-F238E27FC236}">
                <a16:creationId xmlns="" xmlns:a16="http://schemas.microsoft.com/office/drawing/2014/main" id="{7B304FDD-50E4-784A-9934-0010550A8F11}"/>
              </a:ext>
            </a:extLst>
          </p:cNvPr>
          <p:cNvSpPr/>
          <p:nvPr/>
        </p:nvSpPr>
        <p:spPr>
          <a:xfrm>
            <a:off x="1614383" y="2293299"/>
            <a:ext cx="1445543" cy="412001"/>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256"/>
            <a:endParaRPr lang="en-US" sz="1349">
              <a:solidFill>
                <a:prstClr val="white"/>
              </a:solidFill>
            </a:endParaRPr>
          </a:p>
        </p:txBody>
      </p:sp>
      <p:pic>
        <p:nvPicPr>
          <p:cNvPr id="101" name="Picture 2" descr="https://upload.wikimedia.org/wikipedia/commons/thumb/0/0e/Hadoop_logo.svg/640px-Hadoop_logo.svg.png">
            <a:extLst>
              <a:ext uri="{FF2B5EF4-FFF2-40B4-BE49-F238E27FC236}">
                <a16:creationId xmlns="" xmlns:a16="http://schemas.microsoft.com/office/drawing/2014/main" id="{7D38E53E-BA39-594C-B44D-0FDF8D22876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2259" y="2385777"/>
            <a:ext cx="1171947" cy="303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E672749D-15C5-2942-A470-2C98E79684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95969" y="2356280"/>
            <a:ext cx="629998" cy="327797"/>
          </a:xfrm>
          <a:prstGeom prst="rect">
            <a:avLst/>
          </a:prstGeom>
        </p:spPr>
      </p:pic>
      <p:sp>
        <p:nvSpPr>
          <p:cNvPr id="103" name="Rectangle 102">
            <a:extLst>
              <a:ext uri="{FF2B5EF4-FFF2-40B4-BE49-F238E27FC236}">
                <a16:creationId xmlns="" xmlns:a16="http://schemas.microsoft.com/office/drawing/2014/main" id="{FDC882C7-A1CA-6542-A8F4-49DB1229AC53}"/>
              </a:ext>
            </a:extLst>
          </p:cNvPr>
          <p:cNvSpPr/>
          <p:nvPr/>
        </p:nvSpPr>
        <p:spPr>
          <a:xfrm>
            <a:off x="2027384" y="2309500"/>
            <a:ext cx="894017" cy="1229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256"/>
            <a:r>
              <a:rPr lang="en-US" sz="1199" dirty="0">
                <a:solidFill>
                  <a:srgbClr val="B1BABF">
                    <a:lumMod val="50000"/>
                  </a:srgbClr>
                </a:solidFill>
              </a:rPr>
              <a:t>Spark Core</a:t>
            </a:r>
          </a:p>
        </p:txBody>
      </p:sp>
      <p:sp>
        <p:nvSpPr>
          <p:cNvPr id="104" name="TextBox 103">
            <a:extLst>
              <a:ext uri="{FF2B5EF4-FFF2-40B4-BE49-F238E27FC236}">
                <a16:creationId xmlns="" xmlns:a16="http://schemas.microsoft.com/office/drawing/2014/main" id="{88F65202-BE6D-584C-9F43-B0DB8C2B1BAC}"/>
              </a:ext>
            </a:extLst>
          </p:cNvPr>
          <p:cNvSpPr txBox="1"/>
          <p:nvPr/>
        </p:nvSpPr>
        <p:spPr>
          <a:xfrm>
            <a:off x="8460" y="763223"/>
            <a:ext cx="9127090" cy="507831"/>
          </a:xfrm>
          <a:prstGeom prst="rect">
            <a:avLst/>
          </a:prstGeom>
          <a:noFill/>
        </p:spPr>
        <p:txBody>
          <a:bodyPr wrap="square" lIns="0" tIns="0" rIns="0" bIns="0" rtlCol="0" anchor="ctr">
            <a:spAutoFit/>
          </a:bodyPr>
          <a:lstStyle>
            <a:defPPr>
              <a:defRPr lang="en-US"/>
            </a:defPPr>
            <a:lvl1pPr algn="ctr">
              <a:lnSpc>
                <a:spcPct val="85000"/>
              </a:lnSpc>
              <a:defRPr sz="2800">
                <a:solidFill>
                  <a:schemeClr val="accent5"/>
                </a:solidFill>
                <a:ea typeface="Intel Clear Light" panose="020B0404020203020204" pitchFamily="34" charset="0"/>
                <a:cs typeface="Intel Clear Light" panose="020B0404020203020204" pitchFamily="34" charset="0"/>
              </a:defRPr>
            </a:lvl1pPr>
          </a:lstStyle>
          <a:p>
            <a:pPr defTabSz="684515">
              <a:lnSpc>
                <a:spcPct val="100000"/>
              </a:lnSpc>
            </a:pPr>
            <a:r>
              <a:rPr lang="en-US" sz="3300" kern="0" dirty="0">
                <a:solidFill>
                  <a:prstClr val="white"/>
                </a:solidFill>
                <a:latin typeface="Intel Clear Pro"/>
              </a:rPr>
              <a:t>High Performance Deep Learning for </a:t>
            </a:r>
            <a:r>
              <a:rPr lang="en-US" sz="3300" b="1" kern="0" dirty="0">
                <a:solidFill>
                  <a:prstClr val="white"/>
                </a:solidFill>
                <a:latin typeface="Intel Clear Pro"/>
              </a:rPr>
              <a:t>Apache Spark*</a:t>
            </a:r>
            <a:r>
              <a:rPr lang="en-US" sz="3300" kern="0" dirty="0">
                <a:solidFill>
                  <a:prstClr val="white"/>
                </a:solidFill>
                <a:latin typeface="Intel Clear Pro"/>
              </a:rPr>
              <a:t> on </a:t>
            </a:r>
            <a:r>
              <a:rPr lang="en-US" sz="3300" b="1" kern="0" dirty="0">
                <a:solidFill>
                  <a:prstClr val="white"/>
                </a:solidFill>
                <a:latin typeface="Intel Clear Pro"/>
              </a:rPr>
              <a:t>CPU Infrastructure</a:t>
            </a:r>
          </a:p>
        </p:txBody>
      </p:sp>
      <p:sp>
        <p:nvSpPr>
          <p:cNvPr id="6" name="Rectangle 5">
            <a:extLst>
              <a:ext uri="{FF2B5EF4-FFF2-40B4-BE49-F238E27FC236}">
                <a16:creationId xmlns="" xmlns:a16="http://schemas.microsoft.com/office/drawing/2014/main" id="{76336BA7-7544-4A4A-9470-C9FE6EA0C001}"/>
              </a:ext>
            </a:extLst>
          </p:cNvPr>
          <p:cNvSpPr/>
          <p:nvPr/>
        </p:nvSpPr>
        <p:spPr>
          <a:xfrm>
            <a:off x="4507559" y="1544320"/>
            <a:ext cx="4526256" cy="576825"/>
          </a:xfrm>
          <a:prstGeom prst="rect">
            <a:avLst/>
          </a:prstGeom>
        </p:spPr>
        <p:txBody>
          <a:bodyPr wrap="square">
            <a:spAutoFit/>
          </a:bodyPr>
          <a:lstStyle/>
          <a:p>
            <a:pPr algn="ctr" defTabSz="685256"/>
            <a:r>
              <a:rPr lang="en-US" sz="1574" i="1" dirty="0">
                <a:solidFill>
                  <a:srgbClr val="00AEEF"/>
                </a:solidFill>
                <a:ea typeface="Intel Clear" panose="020B0604020203020204" pitchFamily="34" charset="0"/>
                <a:cs typeface="Intel Clear" panose="020B0604020203020204" pitchFamily="34" charset="0"/>
              </a:rPr>
              <a:t>No need to deploy costly accelerators, duplicate data, or suffer through scaling headaches!</a:t>
            </a:r>
            <a:endParaRPr lang="en-US" sz="1574" i="1" dirty="0">
              <a:solidFill>
                <a:srgbClr val="00AEEF"/>
              </a:solidFill>
            </a:endParaRPr>
          </a:p>
        </p:txBody>
      </p:sp>
      <p:grpSp>
        <p:nvGrpSpPr>
          <p:cNvPr id="109" name="Group 108">
            <a:extLst>
              <a:ext uri="{FF2B5EF4-FFF2-40B4-BE49-F238E27FC236}">
                <a16:creationId xmlns="" xmlns:a16="http://schemas.microsoft.com/office/drawing/2014/main" id="{E9F1AF84-00D4-6748-8920-D72D2A117DC8}"/>
              </a:ext>
            </a:extLst>
          </p:cNvPr>
          <p:cNvGrpSpPr/>
          <p:nvPr/>
        </p:nvGrpSpPr>
        <p:grpSpPr>
          <a:xfrm>
            <a:off x="8362936" y="272898"/>
            <a:ext cx="439597" cy="456169"/>
            <a:chOff x="2520859" y="1352084"/>
            <a:chExt cx="347096" cy="360181"/>
          </a:xfrm>
        </p:grpSpPr>
        <p:sp>
          <p:nvSpPr>
            <p:cNvPr id="110" name="Oval 748">
              <a:extLst>
                <a:ext uri="{FF2B5EF4-FFF2-40B4-BE49-F238E27FC236}">
                  <a16:creationId xmlns="" xmlns:a16="http://schemas.microsoft.com/office/drawing/2014/main" id="{25CFD6F4-9EF1-F64F-83C5-92EB827A5FC0}"/>
                </a:ext>
              </a:extLst>
            </p:cNvPr>
            <p:cNvSpPr>
              <a:spLocks noChangeArrowheads="1"/>
            </p:cNvSpPr>
            <p:nvPr/>
          </p:nvSpPr>
          <p:spPr bwMode="auto">
            <a:xfrm>
              <a:off x="2773293" y="1352084"/>
              <a:ext cx="94662" cy="94663"/>
            </a:xfrm>
            <a:prstGeom prst="ellipse">
              <a:avLst/>
            </a:prstGeom>
            <a:solidFill>
              <a:srgbClr val="00A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685256"/>
              <a:endParaRPr lang="en-US" sz="800">
                <a:solidFill>
                  <a:prstClr val="black"/>
                </a:solidFill>
              </a:endParaRPr>
            </a:p>
          </p:txBody>
        </p:sp>
        <p:sp>
          <p:nvSpPr>
            <p:cNvPr id="111" name="Oval 749">
              <a:extLst>
                <a:ext uri="{FF2B5EF4-FFF2-40B4-BE49-F238E27FC236}">
                  <a16:creationId xmlns="" xmlns:a16="http://schemas.microsoft.com/office/drawing/2014/main" id="{2E6D84FE-9E66-B64F-A913-2A6DA9E474B1}"/>
                </a:ext>
              </a:extLst>
            </p:cNvPr>
            <p:cNvSpPr>
              <a:spLocks noChangeArrowheads="1"/>
            </p:cNvSpPr>
            <p:nvPr/>
          </p:nvSpPr>
          <p:spPr bwMode="auto">
            <a:xfrm>
              <a:off x="2773293" y="1619911"/>
              <a:ext cx="94662" cy="92354"/>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685256"/>
              <a:endParaRPr lang="en-US" sz="800">
                <a:solidFill>
                  <a:prstClr val="black"/>
                </a:solidFill>
              </a:endParaRPr>
            </a:p>
          </p:txBody>
        </p:sp>
        <p:sp>
          <p:nvSpPr>
            <p:cNvPr id="112" name="Oval 750">
              <a:extLst>
                <a:ext uri="{FF2B5EF4-FFF2-40B4-BE49-F238E27FC236}">
                  <a16:creationId xmlns="" xmlns:a16="http://schemas.microsoft.com/office/drawing/2014/main" id="{DD215A56-72DE-4B4B-9902-77F0CBBEDF7F}"/>
                </a:ext>
              </a:extLst>
            </p:cNvPr>
            <p:cNvSpPr>
              <a:spLocks noChangeArrowheads="1"/>
            </p:cNvSpPr>
            <p:nvPr/>
          </p:nvSpPr>
          <p:spPr bwMode="auto">
            <a:xfrm>
              <a:off x="2520859" y="1485229"/>
              <a:ext cx="94662" cy="94663"/>
            </a:xfrm>
            <a:prstGeom prst="ellipse">
              <a:avLst/>
            </a:prstGeom>
            <a:solidFill>
              <a:srgbClr val="00A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685256"/>
              <a:endParaRPr lang="en-US" sz="800">
                <a:solidFill>
                  <a:prstClr val="black"/>
                </a:solidFill>
              </a:endParaRPr>
            </a:p>
          </p:txBody>
        </p:sp>
        <p:sp>
          <p:nvSpPr>
            <p:cNvPr id="113" name="Oval 751">
              <a:extLst>
                <a:ext uri="{FF2B5EF4-FFF2-40B4-BE49-F238E27FC236}">
                  <a16:creationId xmlns="" xmlns:a16="http://schemas.microsoft.com/office/drawing/2014/main" id="{61EB6D5D-58C1-BA41-9F2F-26A495591818}"/>
                </a:ext>
              </a:extLst>
            </p:cNvPr>
            <p:cNvSpPr>
              <a:spLocks noChangeArrowheads="1"/>
            </p:cNvSpPr>
            <p:nvPr/>
          </p:nvSpPr>
          <p:spPr bwMode="auto">
            <a:xfrm>
              <a:off x="2520859" y="1485229"/>
              <a:ext cx="94662" cy="94663"/>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685256"/>
              <a:endParaRPr lang="en-US" sz="800">
                <a:solidFill>
                  <a:prstClr val="black"/>
                </a:solidFill>
              </a:endParaRPr>
            </a:p>
          </p:txBody>
        </p:sp>
        <p:sp>
          <p:nvSpPr>
            <p:cNvPr id="114" name="Oval 752">
              <a:extLst>
                <a:ext uri="{FF2B5EF4-FFF2-40B4-BE49-F238E27FC236}">
                  <a16:creationId xmlns="" xmlns:a16="http://schemas.microsoft.com/office/drawing/2014/main" id="{F9D9B650-0879-564D-8A48-119F4C2B4D9A}"/>
                </a:ext>
              </a:extLst>
            </p:cNvPr>
            <p:cNvSpPr>
              <a:spLocks noChangeArrowheads="1"/>
            </p:cNvSpPr>
            <p:nvPr/>
          </p:nvSpPr>
          <p:spPr bwMode="auto">
            <a:xfrm>
              <a:off x="2773293" y="1352084"/>
              <a:ext cx="94662" cy="94663"/>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685256"/>
              <a:endParaRPr lang="en-US" sz="800">
                <a:solidFill>
                  <a:prstClr val="black"/>
                </a:solidFill>
              </a:endParaRPr>
            </a:p>
          </p:txBody>
        </p:sp>
        <p:sp>
          <p:nvSpPr>
            <p:cNvPr id="115" name="Freeform 753">
              <a:extLst>
                <a:ext uri="{FF2B5EF4-FFF2-40B4-BE49-F238E27FC236}">
                  <a16:creationId xmlns="" xmlns:a16="http://schemas.microsoft.com/office/drawing/2014/main" id="{8E485AA5-6C48-204E-844A-FBD5610CB7FC}"/>
                </a:ext>
              </a:extLst>
            </p:cNvPr>
            <p:cNvSpPr>
              <a:spLocks/>
            </p:cNvSpPr>
            <p:nvPr/>
          </p:nvSpPr>
          <p:spPr bwMode="auto">
            <a:xfrm>
              <a:off x="2626297" y="1546797"/>
              <a:ext cx="141609" cy="96202"/>
            </a:xfrm>
            <a:custGeom>
              <a:avLst/>
              <a:gdLst>
                <a:gd name="T0" fmla="*/ 7 w 78"/>
                <a:gd name="T1" fmla="*/ 1 h 53"/>
                <a:gd name="T2" fmla="*/ 0 w 78"/>
                <a:gd name="T3" fmla="*/ 15 h 53"/>
                <a:gd name="T4" fmla="*/ 1 w 78"/>
                <a:gd name="T5" fmla="*/ 17 h 53"/>
                <a:gd name="T6" fmla="*/ 67 w 78"/>
                <a:gd name="T7" fmla="*/ 53 h 53"/>
                <a:gd name="T8" fmla="*/ 69 w 78"/>
                <a:gd name="T9" fmla="*/ 52 h 53"/>
                <a:gd name="T10" fmla="*/ 77 w 78"/>
                <a:gd name="T11" fmla="*/ 39 h 53"/>
                <a:gd name="T12" fmla="*/ 77 w 78"/>
                <a:gd name="T13" fmla="*/ 37 h 53"/>
                <a:gd name="T14" fmla="*/ 9 w 78"/>
                <a:gd name="T15" fmla="*/ 0 h 53"/>
                <a:gd name="T16" fmla="*/ 7 w 78"/>
                <a:gd name="T17"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53">
                  <a:moveTo>
                    <a:pt x="7" y="1"/>
                  </a:moveTo>
                  <a:cubicBezTo>
                    <a:pt x="5" y="6"/>
                    <a:pt x="3" y="11"/>
                    <a:pt x="0" y="15"/>
                  </a:cubicBezTo>
                  <a:cubicBezTo>
                    <a:pt x="0" y="16"/>
                    <a:pt x="0" y="17"/>
                    <a:pt x="1" y="17"/>
                  </a:cubicBezTo>
                  <a:cubicBezTo>
                    <a:pt x="67" y="53"/>
                    <a:pt x="67" y="53"/>
                    <a:pt x="67" y="53"/>
                  </a:cubicBezTo>
                  <a:cubicBezTo>
                    <a:pt x="68" y="53"/>
                    <a:pt x="69" y="53"/>
                    <a:pt x="69" y="52"/>
                  </a:cubicBezTo>
                  <a:cubicBezTo>
                    <a:pt x="71" y="47"/>
                    <a:pt x="74" y="43"/>
                    <a:pt x="77" y="39"/>
                  </a:cubicBezTo>
                  <a:cubicBezTo>
                    <a:pt x="78" y="38"/>
                    <a:pt x="77" y="37"/>
                    <a:pt x="77" y="37"/>
                  </a:cubicBezTo>
                  <a:cubicBezTo>
                    <a:pt x="9" y="0"/>
                    <a:pt x="9" y="0"/>
                    <a:pt x="9" y="0"/>
                  </a:cubicBezTo>
                  <a:cubicBezTo>
                    <a:pt x="8" y="0"/>
                    <a:pt x="7" y="0"/>
                    <a:pt x="7" y="1"/>
                  </a:cubicBezTo>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685256"/>
              <a:endParaRPr lang="en-US" sz="800">
                <a:solidFill>
                  <a:prstClr val="black"/>
                </a:solidFill>
              </a:endParaRPr>
            </a:p>
          </p:txBody>
        </p:sp>
        <p:sp>
          <p:nvSpPr>
            <p:cNvPr id="116" name="Freeform 754">
              <a:extLst>
                <a:ext uri="{FF2B5EF4-FFF2-40B4-BE49-F238E27FC236}">
                  <a16:creationId xmlns="" xmlns:a16="http://schemas.microsoft.com/office/drawing/2014/main" id="{C3B37F27-78CB-DB42-B731-F5B9D6B36E3E}"/>
                </a:ext>
              </a:extLst>
            </p:cNvPr>
            <p:cNvSpPr>
              <a:spLocks/>
            </p:cNvSpPr>
            <p:nvPr/>
          </p:nvSpPr>
          <p:spPr bwMode="auto">
            <a:xfrm>
              <a:off x="2626297" y="1421350"/>
              <a:ext cx="141609" cy="96202"/>
            </a:xfrm>
            <a:custGeom>
              <a:avLst/>
              <a:gdLst>
                <a:gd name="T0" fmla="*/ 67 w 78"/>
                <a:gd name="T1" fmla="*/ 1 h 53"/>
                <a:gd name="T2" fmla="*/ 1 w 78"/>
                <a:gd name="T3" fmla="*/ 36 h 53"/>
                <a:gd name="T4" fmla="*/ 0 w 78"/>
                <a:gd name="T5" fmla="*/ 38 h 53"/>
                <a:gd name="T6" fmla="*/ 7 w 78"/>
                <a:gd name="T7" fmla="*/ 52 h 53"/>
                <a:gd name="T8" fmla="*/ 9 w 78"/>
                <a:gd name="T9" fmla="*/ 53 h 53"/>
                <a:gd name="T10" fmla="*/ 77 w 78"/>
                <a:gd name="T11" fmla="*/ 16 h 53"/>
                <a:gd name="T12" fmla="*/ 77 w 78"/>
                <a:gd name="T13" fmla="*/ 14 h 53"/>
                <a:gd name="T14" fmla="*/ 69 w 78"/>
                <a:gd name="T15" fmla="*/ 2 h 53"/>
                <a:gd name="T16" fmla="*/ 67 w 78"/>
                <a:gd name="T17"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53">
                  <a:moveTo>
                    <a:pt x="67" y="1"/>
                  </a:moveTo>
                  <a:cubicBezTo>
                    <a:pt x="1" y="36"/>
                    <a:pt x="1" y="36"/>
                    <a:pt x="1" y="36"/>
                  </a:cubicBezTo>
                  <a:cubicBezTo>
                    <a:pt x="0" y="37"/>
                    <a:pt x="0" y="38"/>
                    <a:pt x="0" y="38"/>
                  </a:cubicBezTo>
                  <a:cubicBezTo>
                    <a:pt x="3" y="42"/>
                    <a:pt x="5" y="47"/>
                    <a:pt x="7" y="52"/>
                  </a:cubicBezTo>
                  <a:cubicBezTo>
                    <a:pt x="7" y="53"/>
                    <a:pt x="8" y="53"/>
                    <a:pt x="9" y="53"/>
                  </a:cubicBezTo>
                  <a:cubicBezTo>
                    <a:pt x="77" y="16"/>
                    <a:pt x="77" y="16"/>
                    <a:pt x="77" y="16"/>
                  </a:cubicBezTo>
                  <a:cubicBezTo>
                    <a:pt x="77" y="16"/>
                    <a:pt x="78" y="15"/>
                    <a:pt x="77" y="14"/>
                  </a:cubicBezTo>
                  <a:cubicBezTo>
                    <a:pt x="74" y="11"/>
                    <a:pt x="71" y="6"/>
                    <a:pt x="69" y="2"/>
                  </a:cubicBezTo>
                  <a:cubicBezTo>
                    <a:pt x="69" y="1"/>
                    <a:pt x="68" y="0"/>
                    <a:pt x="67" y="1"/>
                  </a:cubicBezTo>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685256"/>
              <a:endParaRPr lang="en-US" sz="800">
                <a:solidFill>
                  <a:prstClr val="black"/>
                </a:solidFill>
              </a:endParaRPr>
            </a:p>
          </p:txBody>
        </p:sp>
      </p:grpSp>
      <p:sp>
        <p:nvSpPr>
          <p:cNvPr id="2" name="Rectangle 1"/>
          <p:cNvSpPr/>
          <p:nvPr/>
        </p:nvSpPr>
        <p:spPr>
          <a:xfrm>
            <a:off x="4900818" y="1250765"/>
            <a:ext cx="3727302" cy="307648"/>
          </a:xfrm>
          <a:prstGeom prst="rect">
            <a:avLst/>
          </a:prstGeom>
        </p:spPr>
        <p:txBody>
          <a:bodyPr wrap="none">
            <a:spAutoFit/>
          </a:bodyPr>
          <a:lstStyle/>
          <a:p>
            <a:pPr defTabSz="685256"/>
            <a:r>
              <a:rPr lang="en-US" sz="1399" b="1" dirty="0">
                <a:solidFill>
                  <a:srgbClr val="FFC000"/>
                </a:solidFill>
                <a:latin typeface="Intel Clear "/>
              </a:rPr>
              <a:t>Designed and Optimized for Intel® Xeon®</a:t>
            </a:r>
            <a:endParaRPr lang="en-US" sz="1349" b="1" dirty="0">
              <a:solidFill>
                <a:srgbClr val="FFC000"/>
              </a:solidFill>
              <a:latin typeface="Intel Clear "/>
            </a:endParaRPr>
          </a:p>
        </p:txBody>
      </p:sp>
      <p:sp>
        <p:nvSpPr>
          <p:cNvPr id="52" name="Rectangle 51"/>
          <p:cNvSpPr/>
          <p:nvPr/>
        </p:nvSpPr>
        <p:spPr>
          <a:xfrm>
            <a:off x="97978" y="3902291"/>
            <a:ext cx="4203330" cy="307648"/>
          </a:xfrm>
          <a:prstGeom prst="rect">
            <a:avLst/>
          </a:prstGeom>
        </p:spPr>
        <p:txBody>
          <a:bodyPr wrap="none">
            <a:spAutoFit/>
          </a:bodyPr>
          <a:lstStyle/>
          <a:p>
            <a:pPr defTabSz="685256"/>
            <a:r>
              <a:rPr lang="en-US" sz="1399" b="1" dirty="0">
                <a:solidFill>
                  <a:srgbClr val="00B0F0"/>
                </a:solidFill>
                <a:latin typeface="Intel Clear "/>
              </a:rPr>
              <a:t>Ideal for DL Models TRAINING and INFERENCE</a:t>
            </a:r>
            <a:endParaRPr lang="en-US" sz="1349" b="1" dirty="0">
              <a:solidFill>
                <a:srgbClr val="00B0F0"/>
              </a:solidFill>
              <a:latin typeface="Intel Clear "/>
            </a:endParaRPr>
          </a:p>
        </p:txBody>
      </p:sp>
      <p:grpSp>
        <p:nvGrpSpPr>
          <p:cNvPr id="3" name="Group 2"/>
          <p:cNvGrpSpPr/>
          <p:nvPr/>
        </p:nvGrpSpPr>
        <p:grpSpPr>
          <a:xfrm>
            <a:off x="6250851" y="2416632"/>
            <a:ext cx="789161" cy="633329"/>
            <a:chOff x="6252405" y="2418869"/>
            <a:chExt cx="789891" cy="633915"/>
          </a:xfrm>
        </p:grpSpPr>
        <p:sp>
          <p:nvSpPr>
            <p:cNvPr id="68" name="Down Arrow 67"/>
            <p:cNvSpPr/>
            <p:nvPr/>
          </p:nvSpPr>
          <p:spPr>
            <a:xfrm>
              <a:off x="6252405" y="2418869"/>
              <a:ext cx="789891" cy="633915"/>
            </a:xfrm>
            <a:prstGeom prst="downArrow">
              <a:avLst>
                <a:gd name="adj1" fmla="val 56163"/>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en-US" sz="1796">
                <a:solidFill>
                  <a:prstClr val="white"/>
                </a:solidFill>
                <a:ea typeface="Intel Clear" panose="020B0604020203020204" pitchFamily="34" charset="0"/>
                <a:cs typeface="Intel Clear" panose="020B0604020203020204" pitchFamily="34" charset="0"/>
              </a:endParaRPr>
            </a:p>
          </p:txBody>
        </p:sp>
        <p:grpSp>
          <p:nvGrpSpPr>
            <p:cNvPr id="53" name="Group 52"/>
            <p:cNvGrpSpPr/>
            <p:nvPr/>
          </p:nvGrpSpPr>
          <p:grpSpPr>
            <a:xfrm>
              <a:off x="6474507" y="2536213"/>
              <a:ext cx="357028" cy="339578"/>
              <a:chOff x="5443538" y="111126"/>
              <a:chExt cx="1106488" cy="1106488"/>
            </a:xfrm>
            <a:solidFill>
              <a:schemeClr val="bg1"/>
            </a:solidFill>
          </p:grpSpPr>
          <p:sp>
            <p:nvSpPr>
              <p:cNvPr id="55" name="Freeform 22"/>
              <p:cNvSpPr>
                <a:spLocks/>
              </p:cNvSpPr>
              <p:nvPr/>
            </p:nvSpPr>
            <p:spPr bwMode="auto">
              <a:xfrm>
                <a:off x="5749925" y="325438"/>
                <a:ext cx="493713" cy="677863"/>
              </a:xfrm>
              <a:custGeom>
                <a:avLst/>
                <a:gdLst>
                  <a:gd name="T0" fmla="*/ 1296 w 1359"/>
                  <a:gd name="T1" fmla="*/ 595 h 1867"/>
                  <a:gd name="T2" fmla="*/ 753 w 1359"/>
                  <a:gd name="T3" fmla="*/ 595 h 1867"/>
                  <a:gd name="T4" fmla="*/ 753 w 1359"/>
                  <a:gd name="T5" fmla="*/ 530 h 1867"/>
                  <a:gd name="T6" fmla="*/ 735 w 1359"/>
                  <a:gd name="T7" fmla="*/ 394 h 1867"/>
                  <a:gd name="T8" fmla="*/ 654 w 1359"/>
                  <a:gd name="T9" fmla="*/ 361 h 1867"/>
                  <a:gd name="T10" fmla="*/ 580 w 1359"/>
                  <a:gd name="T11" fmla="*/ 389 h 1867"/>
                  <a:gd name="T12" fmla="*/ 555 w 1359"/>
                  <a:gd name="T13" fmla="*/ 472 h 1867"/>
                  <a:gd name="T14" fmla="*/ 606 w 1359"/>
                  <a:gd name="T15" fmla="*/ 602 h 1867"/>
                  <a:gd name="T16" fmla="*/ 898 w 1359"/>
                  <a:gd name="T17" fmla="*/ 746 h 1867"/>
                  <a:gd name="T18" fmla="*/ 1180 w 1359"/>
                  <a:gd name="T19" fmla="*/ 885 h 1867"/>
                  <a:gd name="T20" fmla="*/ 1307 w 1359"/>
                  <a:gd name="T21" fmla="*/ 1021 h 1867"/>
                  <a:gd name="T22" fmla="*/ 1359 w 1359"/>
                  <a:gd name="T23" fmla="*/ 1241 h 1867"/>
                  <a:gd name="T24" fmla="*/ 1219 w 1359"/>
                  <a:gd name="T25" fmla="*/ 1571 h 1867"/>
                  <a:gd name="T26" fmla="*/ 800 w 1359"/>
                  <a:gd name="T27" fmla="*/ 1719 h 1867"/>
                  <a:gd name="T28" fmla="*/ 800 w 1359"/>
                  <a:gd name="T29" fmla="*/ 1867 h 1867"/>
                  <a:gd name="T30" fmla="*/ 551 w 1359"/>
                  <a:gd name="T31" fmla="*/ 1867 h 1867"/>
                  <a:gd name="T32" fmla="*/ 551 w 1359"/>
                  <a:gd name="T33" fmla="*/ 1714 h 1867"/>
                  <a:gd name="T34" fmla="*/ 171 w 1359"/>
                  <a:gd name="T35" fmla="*/ 1593 h 1867"/>
                  <a:gd name="T36" fmla="*/ 8 w 1359"/>
                  <a:gd name="T37" fmla="*/ 1224 h 1867"/>
                  <a:gd name="T38" fmla="*/ 8 w 1359"/>
                  <a:gd name="T39" fmla="*/ 1147 h 1867"/>
                  <a:gd name="T40" fmla="*/ 551 w 1359"/>
                  <a:gd name="T41" fmla="*/ 1147 h 1867"/>
                  <a:gd name="T42" fmla="*/ 551 w 1359"/>
                  <a:gd name="T43" fmla="*/ 1244 h 1867"/>
                  <a:gd name="T44" fmla="*/ 568 w 1359"/>
                  <a:gd name="T45" fmla="*/ 1441 h 1867"/>
                  <a:gd name="T46" fmla="*/ 649 w 1359"/>
                  <a:gd name="T47" fmla="*/ 1480 h 1867"/>
                  <a:gd name="T48" fmla="*/ 731 w 1359"/>
                  <a:gd name="T49" fmla="*/ 1453 h 1867"/>
                  <a:gd name="T50" fmla="*/ 757 w 1359"/>
                  <a:gd name="T51" fmla="*/ 1373 h 1867"/>
                  <a:gd name="T52" fmla="*/ 732 w 1359"/>
                  <a:gd name="T53" fmla="*/ 1184 h 1867"/>
                  <a:gd name="T54" fmla="*/ 557 w 1359"/>
                  <a:gd name="T55" fmla="*/ 1060 h 1867"/>
                  <a:gd name="T56" fmla="*/ 220 w 1359"/>
                  <a:gd name="T57" fmla="*/ 894 h 1867"/>
                  <a:gd name="T58" fmla="*/ 65 w 1359"/>
                  <a:gd name="T59" fmla="*/ 744 h 1867"/>
                  <a:gd name="T60" fmla="*/ 0 w 1359"/>
                  <a:gd name="T61" fmla="*/ 526 h 1867"/>
                  <a:gd name="T62" fmla="*/ 138 w 1359"/>
                  <a:gd name="T63" fmla="*/ 249 h 1867"/>
                  <a:gd name="T64" fmla="*/ 551 w 1359"/>
                  <a:gd name="T65" fmla="*/ 126 h 1867"/>
                  <a:gd name="T66" fmla="*/ 551 w 1359"/>
                  <a:gd name="T67" fmla="*/ 0 h 1867"/>
                  <a:gd name="T68" fmla="*/ 800 w 1359"/>
                  <a:gd name="T69" fmla="*/ 0 h 1867"/>
                  <a:gd name="T70" fmla="*/ 800 w 1359"/>
                  <a:gd name="T71" fmla="*/ 126 h 1867"/>
                  <a:gd name="T72" fmla="*/ 1176 w 1359"/>
                  <a:gd name="T73" fmla="*/ 248 h 1867"/>
                  <a:gd name="T74" fmla="*/ 1301 w 1359"/>
                  <a:gd name="T75" fmla="*/ 521 h 1867"/>
                  <a:gd name="T76" fmla="*/ 1296 w 1359"/>
                  <a:gd name="T77" fmla="*/ 595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9" h="1867">
                    <a:moveTo>
                      <a:pt x="1296" y="595"/>
                    </a:moveTo>
                    <a:cubicBezTo>
                      <a:pt x="753" y="595"/>
                      <a:pt x="753" y="595"/>
                      <a:pt x="753" y="595"/>
                    </a:cubicBezTo>
                    <a:cubicBezTo>
                      <a:pt x="753" y="530"/>
                      <a:pt x="753" y="530"/>
                      <a:pt x="753" y="530"/>
                    </a:cubicBezTo>
                    <a:cubicBezTo>
                      <a:pt x="753" y="460"/>
                      <a:pt x="747" y="415"/>
                      <a:pt x="735" y="394"/>
                    </a:cubicBezTo>
                    <a:cubicBezTo>
                      <a:pt x="722" y="372"/>
                      <a:pt x="695" y="361"/>
                      <a:pt x="654" y="361"/>
                    </a:cubicBezTo>
                    <a:cubicBezTo>
                      <a:pt x="621" y="361"/>
                      <a:pt x="596" y="371"/>
                      <a:pt x="580" y="389"/>
                    </a:cubicBezTo>
                    <a:cubicBezTo>
                      <a:pt x="563" y="408"/>
                      <a:pt x="555" y="435"/>
                      <a:pt x="555" y="472"/>
                    </a:cubicBezTo>
                    <a:cubicBezTo>
                      <a:pt x="555" y="534"/>
                      <a:pt x="572" y="577"/>
                      <a:pt x="606" y="602"/>
                    </a:cubicBezTo>
                    <a:cubicBezTo>
                      <a:pt x="639" y="627"/>
                      <a:pt x="736" y="675"/>
                      <a:pt x="898" y="746"/>
                    </a:cubicBezTo>
                    <a:cubicBezTo>
                      <a:pt x="1036" y="807"/>
                      <a:pt x="1130" y="853"/>
                      <a:pt x="1180" y="885"/>
                    </a:cubicBezTo>
                    <a:cubicBezTo>
                      <a:pt x="1230" y="917"/>
                      <a:pt x="1273" y="963"/>
                      <a:pt x="1307" y="1021"/>
                    </a:cubicBezTo>
                    <a:cubicBezTo>
                      <a:pt x="1342" y="1080"/>
                      <a:pt x="1359" y="1153"/>
                      <a:pt x="1359" y="1241"/>
                    </a:cubicBezTo>
                    <a:cubicBezTo>
                      <a:pt x="1359" y="1381"/>
                      <a:pt x="1312" y="1491"/>
                      <a:pt x="1219" y="1571"/>
                    </a:cubicBezTo>
                    <a:cubicBezTo>
                      <a:pt x="1126" y="1651"/>
                      <a:pt x="987" y="1700"/>
                      <a:pt x="800" y="1719"/>
                    </a:cubicBezTo>
                    <a:cubicBezTo>
                      <a:pt x="800" y="1867"/>
                      <a:pt x="800" y="1867"/>
                      <a:pt x="800" y="1867"/>
                    </a:cubicBezTo>
                    <a:cubicBezTo>
                      <a:pt x="551" y="1867"/>
                      <a:pt x="551" y="1867"/>
                      <a:pt x="551" y="1867"/>
                    </a:cubicBezTo>
                    <a:cubicBezTo>
                      <a:pt x="551" y="1714"/>
                      <a:pt x="551" y="1714"/>
                      <a:pt x="551" y="1714"/>
                    </a:cubicBezTo>
                    <a:cubicBezTo>
                      <a:pt x="406" y="1704"/>
                      <a:pt x="279" y="1663"/>
                      <a:pt x="171" y="1593"/>
                    </a:cubicBezTo>
                    <a:cubicBezTo>
                      <a:pt x="63" y="1523"/>
                      <a:pt x="8" y="1400"/>
                      <a:pt x="8" y="1224"/>
                    </a:cubicBezTo>
                    <a:cubicBezTo>
                      <a:pt x="8" y="1147"/>
                      <a:pt x="8" y="1147"/>
                      <a:pt x="8" y="1147"/>
                    </a:cubicBezTo>
                    <a:cubicBezTo>
                      <a:pt x="551" y="1147"/>
                      <a:pt x="551" y="1147"/>
                      <a:pt x="551" y="1147"/>
                    </a:cubicBezTo>
                    <a:cubicBezTo>
                      <a:pt x="551" y="1244"/>
                      <a:pt x="551" y="1244"/>
                      <a:pt x="551" y="1244"/>
                    </a:cubicBezTo>
                    <a:cubicBezTo>
                      <a:pt x="551" y="1350"/>
                      <a:pt x="556" y="1415"/>
                      <a:pt x="568" y="1441"/>
                    </a:cubicBezTo>
                    <a:cubicBezTo>
                      <a:pt x="579" y="1467"/>
                      <a:pt x="606" y="1480"/>
                      <a:pt x="649" y="1480"/>
                    </a:cubicBezTo>
                    <a:cubicBezTo>
                      <a:pt x="685" y="1480"/>
                      <a:pt x="713" y="1471"/>
                      <a:pt x="731" y="1453"/>
                    </a:cubicBezTo>
                    <a:cubicBezTo>
                      <a:pt x="748" y="1435"/>
                      <a:pt x="757" y="1408"/>
                      <a:pt x="757" y="1373"/>
                    </a:cubicBezTo>
                    <a:cubicBezTo>
                      <a:pt x="757" y="1285"/>
                      <a:pt x="749" y="1222"/>
                      <a:pt x="732" y="1184"/>
                    </a:cubicBezTo>
                    <a:cubicBezTo>
                      <a:pt x="715" y="1146"/>
                      <a:pt x="657" y="1105"/>
                      <a:pt x="557" y="1060"/>
                    </a:cubicBezTo>
                    <a:cubicBezTo>
                      <a:pt x="392" y="984"/>
                      <a:pt x="279" y="929"/>
                      <a:pt x="220" y="894"/>
                    </a:cubicBezTo>
                    <a:cubicBezTo>
                      <a:pt x="160" y="858"/>
                      <a:pt x="109" y="808"/>
                      <a:pt x="65" y="744"/>
                    </a:cubicBezTo>
                    <a:cubicBezTo>
                      <a:pt x="22" y="680"/>
                      <a:pt x="0" y="607"/>
                      <a:pt x="0" y="526"/>
                    </a:cubicBezTo>
                    <a:cubicBezTo>
                      <a:pt x="0" y="409"/>
                      <a:pt x="46" y="316"/>
                      <a:pt x="138" y="249"/>
                    </a:cubicBezTo>
                    <a:cubicBezTo>
                      <a:pt x="230" y="183"/>
                      <a:pt x="367" y="141"/>
                      <a:pt x="551" y="126"/>
                    </a:cubicBezTo>
                    <a:cubicBezTo>
                      <a:pt x="551" y="0"/>
                      <a:pt x="551" y="0"/>
                      <a:pt x="551" y="0"/>
                    </a:cubicBezTo>
                    <a:cubicBezTo>
                      <a:pt x="800" y="0"/>
                      <a:pt x="800" y="0"/>
                      <a:pt x="800" y="0"/>
                    </a:cubicBezTo>
                    <a:cubicBezTo>
                      <a:pt x="800" y="126"/>
                      <a:pt x="800" y="126"/>
                      <a:pt x="800" y="126"/>
                    </a:cubicBezTo>
                    <a:cubicBezTo>
                      <a:pt x="968" y="141"/>
                      <a:pt x="1093" y="182"/>
                      <a:pt x="1176" y="248"/>
                    </a:cubicBezTo>
                    <a:cubicBezTo>
                      <a:pt x="1260" y="314"/>
                      <a:pt x="1301" y="405"/>
                      <a:pt x="1301" y="521"/>
                    </a:cubicBezTo>
                    <a:cubicBezTo>
                      <a:pt x="1301" y="537"/>
                      <a:pt x="1299" y="562"/>
                      <a:pt x="1296" y="595"/>
                    </a:cubicBezTo>
                    <a:close/>
                  </a:path>
                </a:pathLst>
              </a:custGeom>
              <a:grpFill/>
              <a:ln w="9525">
                <a:noFill/>
                <a:round/>
                <a:headEnd/>
                <a:tailEnd/>
              </a:ln>
              <a:extLst/>
            </p:spPr>
            <p:txBody>
              <a:bodyPr vert="horz" wrap="square" lIns="91271" tIns="45636" rIns="91271" bIns="45636" numCol="1" anchor="t" anchorCtr="0" compatLnSpc="1">
                <a:prstTxWarp prst="textNoShape">
                  <a:avLst/>
                </a:prstTxWarp>
              </a:bodyPr>
              <a:lstStyle/>
              <a:p>
                <a:pPr defTabSz="685166"/>
                <a:endParaRPr lang="en-US" sz="800">
                  <a:solidFill>
                    <a:prstClr val="white"/>
                  </a:solidFill>
                </a:endParaRPr>
              </a:p>
            </p:txBody>
          </p:sp>
          <p:sp>
            <p:nvSpPr>
              <p:cNvPr id="56" name="Freeform 23"/>
              <p:cNvSpPr>
                <a:spLocks noEditPoints="1"/>
              </p:cNvSpPr>
              <p:nvPr/>
            </p:nvSpPr>
            <p:spPr bwMode="auto">
              <a:xfrm>
                <a:off x="5443538" y="111126"/>
                <a:ext cx="1106488" cy="1106488"/>
              </a:xfrm>
              <a:custGeom>
                <a:avLst/>
                <a:gdLst>
                  <a:gd name="T0" fmla="*/ 1526 w 3051"/>
                  <a:gd name="T1" fmla="*/ 259 h 3051"/>
                  <a:gd name="T2" fmla="*/ 2792 w 3051"/>
                  <a:gd name="T3" fmla="*/ 1526 h 3051"/>
                  <a:gd name="T4" fmla="*/ 1526 w 3051"/>
                  <a:gd name="T5" fmla="*/ 2792 h 3051"/>
                  <a:gd name="T6" fmla="*/ 259 w 3051"/>
                  <a:gd name="T7" fmla="*/ 1526 h 3051"/>
                  <a:gd name="T8" fmla="*/ 1526 w 3051"/>
                  <a:gd name="T9" fmla="*/ 259 h 3051"/>
                  <a:gd name="T10" fmla="*/ 1526 w 3051"/>
                  <a:gd name="T11" fmla="*/ 0 h 3051"/>
                  <a:gd name="T12" fmla="*/ 0 w 3051"/>
                  <a:gd name="T13" fmla="*/ 1526 h 3051"/>
                  <a:gd name="T14" fmla="*/ 1526 w 3051"/>
                  <a:gd name="T15" fmla="*/ 3051 h 3051"/>
                  <a:gd name="T16" fmla="*/ 3051 w 3051"/>
                  <a:gd name="T17" fmla="*/ 1526 h 3051"/>
                  <a:gd name="T18" fmla="*/ 1526 w 3051"/>
                  <a:gd name="T19" fmla="*/ 0 h 3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1" h="3051">
                    <a:moveTo>
                      <a:pt x="1526" y="259"/>
                    </a:moveTo>
                    <a:cubicBezTo>
                      <a:pt x="2224" y="259"/>
                      <a:pt x="2792" y="827"/>
                      <a:pt x="2792" y="1526"/>
                    </a:cubicBezTo>
                    <a:cubicBezTo>
                      <a:pt x="2792" y="2224"/>
                      <a:pt x="2224" y="2792"/>
                      <a:pt x="1526" y="2792"/>
                    </a:cubicBezTo>
                    <a:cubicBezTo>
                      <a:pt x="827" y="2792"/>
                      <a:pt x="259" y="2224"/>
                      <a:pt x="259" y="1526"/>
                    </a:cubicBezTo>
                    <a:cubicBezTo>
                      <a:pt x="259" y="827"/>
                      <a:pt x="827" y="259"/>
                      <a:pt x="1526" y="259"/>
                    </a:cubicBezTo>
                    <a:close/>
                    <a:moveTo>
                      <a:pt x="1526" y="0"/>
                    </a:moveTo>
                    <a:cubicBezTo>
                      <a:pt x="683" y="0"/>
                      <a:pt x="0" y="683"/>
                      <a:pt x="0" y="1526"/>
                    </a:cubicBezTo>
                    <a:cubicBezTo>
                      <a:pt x="0" y="2368"/>
                      <a:pt x="683" y="3051"/>
                      <a:pt x="1526" y="3051"/>
                    </a:cubicBezTo>
                    <a:cubicBezTo>
                      <a:pt x="2368" y="3051"/>
                      <a:pt x="3051" y="2368"/>
                      <a:pt x="3051" y="1526"/>
                    </a:cubicBezTo>
                    <a:cubicBezTo>
                      <a:pt x="3051" y="683"/>
                      <a:pt x="2368" y="0"/>
                      <a:pt x="1526" y="0"/>
                    </a:cubicBezTo>
                    <a:close/>
                  </a:path>
                </a:pathLst>
              </a:custGeom>
              <a:grpFill/>
              <a:ln w="9525">
                <a:noFill/>
                <a:round/>
                <a:headEnd/>
                <a:tailEnd/>
              </a:ln>
              <a:extLst/>
            </p:spPr>
            <p:txBody>
              <a:bodyPr vert="horz" wrap="square" lIns="91271" tIns="45636" rIns="91271" bIns="45636" numCol="1" anchor="t" anchorCtr="0" compatLnSpc="1">
                <a:prstTxWarp prst="textNoShape">
                  <a:avLst/>
                </a:prstTxWarp>
              </a:bodyPr>
              <a:lstStyle/>
              <a:p>
                <a:pPr defTabSz="685166"/>
                <a:endParaRPr lang="en-US" sz="800">
                  <a:solidFill>
                    <a:prstClr val="white"/>
                  </a:solidFill>
                </a:endParaRPr>
              </a:p>
            </p:txBody>
          </p:sp>
        </p:grpSp>
      </p:grpSp>
      <p:grpSp>
        <p:nvGrpSpPr>
          <p:cNvPr id="117" name="Group 116"/>
          <p:cNvGrpSpPr/>
          <p:nvPr/>
        </p:nvGrpSpPr>
        <p:grpSpPr>
          <a:xfrm>
            <a:off x="7842434" y="2414971"/>
            <a:ext cx="631928" cy="636650"/>
            <a:chOff x="4376986" y="1575665"/>
            <a:chExt cx="392394" cy="392067"/>
          </a:xfrm>
          <a:solidFill>
            <a:srgbClr val="00B0F0"/>
          </a:solidFill>
        </p:grpSpPr>
        <p:grpSp>
          <p:nvGrpSpPr>
            <p:cNvPr id="118" name="Group 117"/>
            <p:cNvGrpSpPr/>
            <p:nvPr/>
          </p:nvGrpSpPr>
          <p:grpSpPr>
            <a:xfrm>
              <a:off x="4376986" y="1575665"/>
              <a:ext cx="392394" cy="392067"/>
              <a:chOff x="3197991" y="5972111"/>
              <a:chExt cx="390646" cy="390321"/>
            </a:xfrm>
            <a:grpFill/>
          </p:grpSpPr>
          <p:sp>
            <p:nvSpPr>
              <p:cNvPr id="120" name="Freeform 371"/>
              <p:cNvSpPr>
                <a:spLocks noEditPoints="1"/>
              </p:cNvSpPr>
              <p:nvPr/>
            </p:nvSpPr>
            <p:spPr bwMode="auto">
              <a:xfrm>
                <a:off x="3255719" y="6029840"/>
                <a:ext cx="272826" cy="272826"/>
              </a:xfrm>
              <a:custGeom>
                <a:avLst/>
                <a:gdLst>
                  <a:gd name="T0" fmla="*/ 144 w 146"/>
                  <a:gd name="T1" fmla="*/ 0 h 146"/>
                  <a:gd name="T2" fmla="*/ 1 w 146"/>
                  <a:gd name="T3" fmla="*/ 0 h 146"/>
                  <a:gd name="T4" fmla="*/ 0 w 146"/>
                  <a:gd name="T5" fmla="*/ 1 h 146"/>
                  <a:gd name="T6" fmla="*/ 0 w 146"/>
                  <a:gd name="T7" fmla="*/ 144 h 146"/>
                  <a:gd name="T8" fmla="*/ 1 w 146"/>
                  <a:gd name="T9" fmla="*/ 146 h 146"/>
                  <a:gd name="T10" fmla="*/ 144 w 146"/>
                  <a:gd name="T11" fmla="*/ 146 h 146"/>
                  <a:gd name="T12" fmla="*/ 146 w 146"/>
                  <a:gd name="T13" fmla="*/ 144 h 146"/>
                  <a:gd name="T14" fmla="*/ 146 w 146"/>
                  <a:gd name="T15" fmla="*/ 1 h 146"/>
                  <a:gd name="T16" fmla="*/ 144 w 146"/>
                  <a:gd name="T17" fmla="*/ 0 h 146"/>
                  <a:gd name="T18" fmla="*/ 132 w 146"/>
                  <a:gd name="T19" fmla="*/ 132 h 146"/>
                  <a:gd name="T20" fmla="*/ 14 w 146"/>
                  <a:gd name="T21" fmla="*/ 132 h 146"/>
                  <a:gd name="T22" fmla="*/ 13 w 146"/>
                  <a:gd name="T23" fmla="*/ 131 h 146"/>
                  <a:gd name="T24" fmla="*/ 13 w 146"/>
                  <a:gd name="T25" fmla="*/ 14 h 146"/>
                  <a:gd name="T26" fmla="*/ 14 w 146"/>
                  <a:gd name="T27" fmla="*/ 13 h 146"/>
                  <a:gd name="T28" fmla="*/ 132 w 146"/>
                  <a:gd name="T29" fmla="*/ 13 h 146"/>
                  <a:gd name="T30" fmla="*/ 132 w 146"/>
                  <a:gd name="T31" fmla="*/ 14 h 146"/>
                  <a:gd name="T32" fmla="*/ 132 w 146"/>
                  <a:gd name="T33" fmla="*/ 131 h 146"/>
                  <a:gd name="T34" fmla="*/ 132 w 146"/>
                  <a:gd name="T35" fmla="*/ 1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46">
                    <a:moveTo>
                      <a:pt x="144" y="0"/>
                    </a:moveTo>
                    <a:cubicBezTo>
                      <a:pt x="1" y="0"/>
                      <a:pt x="1" y="0"/>
                      <a:pt x="1" y="0"/>
                    </a:cubicBezTo>
                    <a:cubicBezTo>
                      <a:pt x="0" y="0"/>
                      <a:pt x="0" y="0"/>
                      <a:pt x="0" y="1"/>
                    </a:cubicBezTo>
                    <a:cubicBezTo>
                      <a:pt x="0" y="144"/>
                      <a:pt x="0" y="144"/>
                      <a:pt x="0" y="144"/>
                    </a:cubicBezTo>
                    <a:cubicBezTo>
                      <a:pt x="0" y="145"/>
                      <a:pt x="0" y="146"/>
                      <a:pt x="1" y="146"/>
                    </a:cubicBezTo>
                    <a:cubicBezTo>
                      <a:pt x="144" y="146"/>
                      <a:pt x="144" y="146"/>
                      <a:pt x="144" y="146"/>
                    </a:cubicBezTo>
                    <a:cubicBezTo>
                      <a:pt x="145" y="146"/>
                      <a:pt x="146" y="145"/>
                      <a:pt x="146" y="144"/>
                    </a:cubicBezTo>
                    <a:cubicBezTo>
                      <a:pt x="146" y="1"/>
                      <a:pt x="146" y="1"/>
                      <a:pt x="146" y="1"/>
                    </a:cubicBezTo>
                    <a:cubicBezTo>
                      <a:pt x="146" y="0"/>
                      <a:pt x="145" y="0"/>
                      <a:pt x="144" y="0"/>
                    </a:cubicBezTo>
                    <a:moveTo>
                      <a:pt x="132" y="132"/>
                    </a:moveTo>
                    <a:cubicBezTo>
                      <a:pt x="14" y="132"/>
                      <a:pt x="14" y="132"/>
                      <a:pt x="14" y="132"/>
                    </a:cubicBezTo>
                    <a:cubicBezTo>
                      <a:pt x="14" y="132"/>
                      <a:pt x="13" y="132"/>
                      <a:pt x="13" y="131"/>
                    </a:cubicBezTo>
                    <a:cubicBezTo>
                      <a:pt x="13" y="14"/>
                      <a:pt x="13" y="14"/>
                      <a:pt x="13" y="14"/>
                    </a:cubicBezTo>
                    <a:cubicBezTo>
                      <a:pt x="13" y="14"/>
                      <a:pt x="14" y="13"/>
                      <a:pt x="14" y="13"/>
                    </a:cubicBezTo>
                    <a:cubicBezTo>
                      <a:pt x="132" y="13"/>
                      <a:pt x="132" y="13"/>
                      <a:pt x="132" y="13"/>
                    </a:cubicBezTo>
                    <a:cubicBezTo>
                      <a:pt x="132" y="13"/>
                      <a:pt x="132" y="14"/>
                      <a:pt x="132" y="14"/>
                    </a:cubicBezTo>
                    <a:cubicBezTo>
                      <a:pt x="132" y="131"/>
                      <a:pt x="132" y="131"/>
                      <a:pt x="132" y="131"/>
                    </a:cubicBezTo>
                    <a:cubicBezTo>
                      <a:pt x="132" y="132"/>
                      <a:pt x="132" y="132"/>
                      <a:pt x="132" y="1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1" name="Freeform 372"/>
              <p:cNvSpPr>
                <a:spLocks/>
              </p:cNvSpPr>
              <p:nvPr/>
            </p:nvSpPr>
            <p:spPr bwMode="auto">
              <a:xfrm>
                <a:off x="3299213" y="5972112"/>
                <a:ext cx="39532" cy="39206"/>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2" name="Freeform 373"/>
              <p:cNvSpPr>
                <a:spLocks/>
              </p:cNvSpPr>
              <p:nvPr/>
            </p:nvSpPr>
            <p:spPr bwMode="auto">
              <a:xfrm>
                <a:off x="3375129" y="5972112"/>
                <a:ext cx="39532" cy="39206"/>
              </a:xfrm>
              <a:custGeom>
                <a:avLst/>
                <a:gdLst>
                  <a:gd name="T0" fmla="*/ 18 w 18"/>
                  <a:gd name="T1" fmla="*/ 1 h 20"/>
                  <a:gd name="T2" fmla="*/ 18 w 18"/>
                  <a:gd name="T3" fmla="*/ 19 h 20"/>
                  <a:gd name="T4" fmla="*/ 17 w 18"/>
                  <a:gd name="T5" fmla="*/ 20 h 20"/>
                  <a:gd name="T6" fmla="*/ 1 w 18"/>
                  <a:gd name="T7" fmla="*/ 20 h 20"/>
                  <a:gd name="T8" fmla="*/ 0 w 18"/>
                  <a:gd name="T9" fmla="*/ 19 h 20"/>
                  <a:gd name="T10" fmla="*/ 0 w 18"/>
                  <a:gd name="T11" fmla="*/ 1 h 20"/>
                  <a:gd name="T12" fmla="*/ 1 w 18"/>
                  <a:gd name="T13" fmla="*/ 0 h 20"/>
                  <a:gd name="T14" fmla="*/ 17 w 18"/>
                  <a:gd name="T15" fmla="*/ 0 h 20"/>
                  <a:gd name="T16" fmla="*/ 18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
                    </a:moveTo>
                    <a:cubicBezTo>
                      <a:pt x="18" y="19"/>
                      <a:pt x="18" y="19"/>
                      <a:pt x="18" y="19"/>
                    </a:cubicBezTo>
                    <a:cubicBezTo>
                      <a:pt x="18" y="19"/>
                      <a:pt x="17" y="20"/>
                      <a:pt x="17" y="20"/>
                    </a:cubicBezTo>
                    <a:cubicBezTo>
                      <a:pt x="1" y="20"/>
                      <a:pt x="1" y="20"/>
                      <a:pt x="1" y="20"/>
                    </a:cubicBezTo>
                    <a:cubicBezTo>
                      <a:pt x="1" y="20"/>
                      <a:pt x="0" y="19"/>
                      <a:pt x="0" y="19"/>
                    </a:cubicBezTo>
                    <a:cubicBezTo>
                      <a:pt x="0" y="1"/>
                      <a:pt x="0" y="1"/>
                      <a:pt x="0" y="1"/>
                    </a:cubicBezTo>
                    <a:cubicBezTo>
                      <a:pt x="0" y="0"/>
                      <a:pt x="1" y="0"/>
                      <a:pt x="1" y="0"/>
                    </a:cubicBezTo>
                    <a:cubicBezTo>
                      <a:pt x="17" y="0"/>
                      <a:pt x="17" y="0"/>
                      <a:pt x="17" y="0"/>
                    </a:cubicBezTo>
                    <a:cubicBezTo>
                      <a:pt x="17" y="0"/>
                      <a:pt x="18" y="0"/>
                      <a:pt x="18" y="1"/>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3" name="Freeform 374"/>
              <p:cNvSpPr>
                <a:spLocks/>
              </p:cNvSpPr>
              <p:nvPr/>
            </p:nvSpPr>
            <p:spPr bwMode="auto">
              <a:xfrm>
                <a:off x="3451836" y="5972111"/>
                <a:ext cx="39532" cy="39206"/>
              </a:xfrm>
              <a:custGeom>
                <a:avLst/>
                <a:gdLst>
                  <a:gd name="T0" fmla="*/ 17 w 17"/>
                  <a:gd name="T1" fmla="*/ 1 h 20"/>
                  <a:gd name="T2" fmla="*/ 17 w 17"/>
                  <a:gd name="T3" fmla="*/ 19 h 20"/>
                  <a:gd name="T4" fmla="*/ 16 w 17"/>
                  <a:gd name="T5" fmla="*/ 20 h 20"/>
                  <a:gd name="T6" fmla="*/ 1 w 17"/>
                  <a:gd name="T7" fmla="*/ 20 h 20"/>
                  <a:gd name="T8" fmla="*/ 0 w 17"/>
                  <a:gd name="T9" fmla="*/ 19 h 20"/>
                  <a:gd name="T10" fmla="*/ 0 w 17"/>
                  <a:gd name="T11" fmla="*/ 1 h 20"/>
                  <a:gd name="T12" fmla="*/ 1 w 17"/>
                  <a:gd name="T13" fmla="*/ 0 h 20"/>
                  <a:gd name="T14" fmla="*/ 16 w 17"/>
                  <a:gd name="T15" fmla="*/ 0 h 20"/>
                  <a:gd name="T16" fmla="*/ 17 w 17"/>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7" y="1"/>
                    </a:moveTo>
                    <a:cubicBezTo>
                      <a:pt x="17" y="19"/>
                      <a:pt x="17" y="19"/>
                      <a:pt x="17" y="19"/>
                    </a:cubicBezTo>
                    <a:cubicBezTo>
                      <a:pt x="17" y="19"/>
                      <a:pt x="17" y="20"/>
                      <a:pt x="16" y="20"/>
                    </a:cubicBezTo>
                    <a:cubicBezTo>
                      <a:pt x="1" y="20"/>
                      <a:pt x="1" y="20"/>
                      <a:pt x="1" y="20"/>
                    </a:cubicBezTo>
                    <a:cubicBezTo>
                      <a:pt x="1" y="20"/>
                      <a:pt x="0" y="19"/>
                      <a:pt x="0" y="19"/>
                    </a:cubicBezTo>
                    <a:cubicBezTo>
                      <a:pt x="0" y="1"/>
                      <a:pt x="0" y="1"/>
                      <a:pt x="0" y="1"/>
                    </a:cubicBezTo>
                    <a:cubicBezTo>
                      <a:pt x="0" y="0"/>
                      <a:pt x="1" y="0"/>
                      <a:pt x="1" y="0"/>
                    </a:cubicBezTo>
                    <a:cubicBezTo>
                      <a:pt x="16" y="0"/>
                      <a:pt x="16" y="0"/>
                      <a:pt x="16" y="0"/>
                    </a:cubicBezTo>
                    <a:cubicBezTo>
                      <a:pt x="17" y="0"/>
                      <a:pt x="17" y="0"/>
                      <a:pt x="17" y="1"/>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4" name="Freeform 375"/>
              <p:cNvSpPr>
                <a:spLocks/>
              </p:cNvSpPr>
              <p:nvPr/>
            </p:nvSpPr>
            <p:spPr bwMode="auto">
              <a:xfrm>
                <a:off x="3451836" y="6323226"/>
                <a:ext cx="39532" cy="39206"/>
              </a:xfrm>
              <a:custGeom>
                <a:avLst/>
                <a:gdLst>
                  <a:gd name="T0" fmla="*/ 0 w 17"/>
                  <a:gd name="T1" fmla="*/ 19 h 20"/>
                  <a:gd name="T2" fmla="*/ 0 w 17"/>
                  <a:gd name="T3" fmla="*/ 1 h 20"/>
                  <a:gd name="T4" fmla="*/ 1 w 17"/>
                  <a:gd name="T5" fmla="*/ 0 h 20"/>
                  <a:gd name="T6" fmla="*/ 16 w 17"/>
                  <a:gd name="T7" fmla="*/ 0 h 20"/>
                  <a:gd name="T8" fmla="*/ 17 w 17"/>
                  <a:gd name="T9" fmla="*/ 1 h 20"/>
                  <a:gd name="T10" fmla="*/ 17 w 17"/>
                  <a:gd name="T11" fmla="*/ 19 h 20"/>
                  <a:gd name="T12" fmla="*/ 16 w 17"/>
                  <a:gd name="T13" fmla="*/ 20 h 20"/>
                  <a:gd name="T14" fmla="*/ 1 w 17"/>
                  <a:gd name="T15" fmla="*/ 20 h 20"/>
                  <a:gd name="T16" fmla="*/ 0 w 17"/>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0" y="19"/>
                    </a:moveTo>
                    <a:cubicBezTo>
                      <a:pt x="0" y="1"/>
                      <a:pt x="0" y="1"/>
                      <a:pt x="0" y="1"/>
                    </a:cubicBezTo>
                    <a:cubicBezTo>
                      <a:pt x="0" y="1"/>
                      <a:pt x="1" y="0"/>
                      <a:pt x="1" y="0"/>
                    </a:cubicBezTo>
                    <a:cubicBezTo>
                      <a:pt x="16" y="0"/>
                      <a:pt x="16" y="0"/>
                      <a:pt x="16" y="0"/>
                    </a:cubicBezTo>
                    <a:cubicBezTo>
                      <a:pt x="17" y="0"/>
                      <a:pt x="17" y="1"/>
                      <a:pt x="17" y="1"/>
                    </a:cubicBezTo>
                    <a:cubicBezTo>
                      <a:pt x="17" y="19"/>
                      <a:pt x="17" y="19"/>
                      <a:pt x="17" y="19"/>
                    </a:cubicBezTo>
                    <a:cubicBezTo>
                      <a:pt x="17" y="20"/>
                      <a:pt x="17" y="20"/>
                      <a:pt x="16" y="20"/>
                    </a:cubicBezTo>
                    <a:cubicBezTo>
                      <a:pt x="1" y="20"/>
                      <a:pt x="1" y="20"/>
                      <a:pt x="1" y="20"/>
                    </a:cubicBezTo>
                    <a:cubicBezTo>
                      <a:pt x="1" y="20"/>
                      <a:pt x="0" y="20"/>
                      <a:pt x="0" y="19"/>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5" name="Freeform 376"/>
              <p:cNvSpPr>
                <a:spLocks/>
              </p:cNvSpPr>
              <p:nvPr/>
            </p:nvSpPr>
            <p:spPr bwMode="auto">
              <a:xfrm>
                <a:off x="3375129" y="6323226"/>
                <a:ext cx="39532" cy="39206"/>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6" name="Freeform 377"/>
              <p:cNvSpPr>
                <a:spLocks/>
              </p:cNvSpPr>
              <p:nvPr/>
            </p:nvSpPr>
            <p:spPr bwMode="auto">
              <a:xfrm>
                <a:off x="3299213" y="6323226"/>
                <a:ext cx="39532" cy="39206"/>
              </a:xfrm>
              <a:custGeom>
                <a:avLst/>
                <a:gdLst>
                  <a:gd name="T0" fmla="*/ 0 w 18"/>
                  <a:gd name="T1" fmla="*/ 19 h 20"/>
                  <a:gd name="T2" fmla="*/ 0 w 18"/>
                  <a:gd name="T3" fmla="*/ 1 h 20"/>
                  <a:gd name="T4" fmla="*/ 1 w 18"/>
                  <a:gd name="T5" fmla="*/ 0 h 20"/>
                  <a:gd name="T6" fmla="*/ 17 w 18"/>
                  <a:gd name="T7" fmla="*/ 0 h 20"/>
                  <a:gd name="T8" fmla="*/ 18 w 18"/>
                  <a:gd name="T9" fmla="*/ 1 h 20"/>
                  <a:gd name="T10" fmla="*/ 18 w 18"/>
                  <a:gd name="T11" fmla="*/ 19 h 20"/>
                  <a:gd name="T12" fmla="*/ 17 w 18"/>
                  <a:gd name="T13" fmla="*/ 20 h 20"/>
                  <a:gd name="T14" fmla="*/ 1 w 18"/>
                  <a:gd name="T15" fmla="*/ 20 h 20"/>
                  <a:gd name="T16" fmla="*/ 0 w 18"/>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0" y="19"/>
                    </a:moveTo>
                    <a:cubicBezTo>
                      <a:pt x="0" y="1"/>
                      <a:pt x="0" y="1"/>
                      <a:pt x="0" y="1"/>
                    </a:cubicBezTo>
                    <a:cubicBezTo>
                      <a:pt x="0" y="1"/>
                      <a:pt x="1" y="0"/>
                      <a:pt x="1" y="0"/>
                    </a:cubicBezTo>
                    <a:cubicBezTo>
                      <a:pt x="17" y="0"/>
                      <a:pt x="17" y="0"/>
                      <a:pt x="17" y="0"/>
                    </a:cubicBezTo>
                    <a:cubicBezTo>
                      <a:pt x="17" y="0"/>
                      <a:pt x="18" y="1"/>
                      <a:pt x="18" y="1"/>
                    </a:cubicBezTo>
                    <a:cubicBezTo>
                      <a:pt x="18" y="19"/>
                      <a:pt x="18" y="19"/>
                      <a:pt x="18" y="19"/>
                    </a:cubicBezTo>
                    <a:cubicBezTo>
                      <a:pt x="18" y="20"/>
                      <a:pt x="17" y="20"/>
                      <a:pt x="17" y="20"/>
                    </a:cubicBezTo>
                    <a:cubicBezTo>
                      <a:pt x="1" y="20"/>
                      <a:pt x="1" y="20"/>
                      <a:pt x="1" y="20"/>
                    </a:cubicBezTo>
                    <a:cubicBezTo>
                      <a:pt x="1" y="20"/>
                      <a:pt x="0" y="20"/>
                      <a:pt x="0" y="19"/>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7" name="Freeform 378"/>
              <p:cNvSpPr>
                <a:spLocks/>
              </p:cNvSpPr>
              <p:nvPr/>
            </p:nvSpPr>
            <p:spPr bwMode="auto">
              <a:xfrm>
                <a:off x="3549105" y="6072543"/>
                <a:ext cx="39532" cy="39206"/>
              </a:xfrm>
              <a:custGeom>
                <a:avLst/>
                <a:gdLst>
                  <a:gd name="T0" fmla="*/ 19 w 20"/>
                  <a:gd name="T1" fmla="*/ 18 h 18"/>
                  <a:gd name="T2" fmla="*/ 1 w 20"/>
                  <a:gd name="T3" fmla="*/ 18 h 18"/>
                  <a:gd name="T4" fmla="*/ 0 w 20"/>
                  <a:gd name="T5" fmla="*/ 17 h 18"/>
                  <a:gd name="T6" fmla="*/ 0 w 20"/>
                  <a:gd name="T7" fmla="*/ 1 h 18"/>
                  <a:gd name="T8" fmla="*/ 1 w 20"/>
                  <a:gd name="T9" fmla="*/ 0 h 18"/>
                  <a:gd name="T10" fmla="*/ 19 w 20"/>
                  <a:gd name="T11" fmla="*/ 0 h 18"/>
                  <a:gd name="T12" fmla="*/ 20 w 20"/>
                  <a:gd name="T13" fmla="*/ 1 h 18"/>
                  <a:gd name="T14" fmla="*/ 20 w 20"/>
                  <a:gd name="T15" fmla="*/ 17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7"/>
                    </a:cubicBezTo>
                    <a:cubicBezTo>
                      <a:pt x="0" y="1"/>
                      <a:pt x="0" y="1"/>
                      <a:pt x="0" y="1"/>
                    </a:cubicBezTo>
                    <a:cubicBezTo>
                      <a:pt x="0" y="1"/>
                      <a:pt x="1" y="0"/>
                      <a:pt x="1" y="0"/>
                    </a:cubicBezTo>
                    <a:cubicBezTo>
                      <a:pt x="19" y="0"/>
                      <a:pt x="19" y="0"/>
                      <a:pt x="19" y="0"/>
                    </a:cubicBezTo>
                    <a:cubicBezTo>
                      <a:pt x="20" y="0"/>
                      <a:pt x="20" y="1"/>
                      <a:pt x="20" y="1"/>
                    </a:cubicBezTo>
                    <a:cubicBezTo>
                      <a:pt x="20" y="17"/>
                      <a:pt x="20" y="17"/>
                      <a:pt x="20" y="17"/>
                    </a:cubicBezTo>
                    <a:cubicBezTo>
                      <a:pt x="20" y="17"/>
                      <a:pt x="20" y="18"/>
                      <a:pt x="19" y="18"/>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8" name="Freeform 379"/>
              <p:cNvSpPr>
                <a:spLocks/>
              </p:cNvSpPr>
              <p:nvPr/>
            </p:nvSpPr>
            <p:spPr bwMode="auto">
              <a:xfrm>
                <a:off x="3549105" y="6149250"/>
                <a:ext cx="39532" cy="39206"/>
              </a:xfrm>
              <a:custGeom>
                <a:avLst/>
                <a:gdLst>
                  <a:gd name="T0" fmla="*/ 19 w 20"/>
                  <a:gd name="T1" fmla="*/ 18 h 18"/>
                  <a:gd name="T2" fmla="*/ 1 w 20"/>
                  <a:gd name="T3" fmla="*/ 18 h 18"/>
                  <a:gd name="T4" fmla="*/ 0 w 20"/>
                  <a:gd name="T5" fmla="*/ 16 h 18"/>
                  <a:gd name="T6" fmla="*/ 0 w 20"/>
                  <a:gd name="T7" fmla="*/ 1 h 18"/>
                  <a:gd name="T8" fmla="*/ 1 w 20"/>
                  <a:gd name="T9" fmla="*/ 0 h 18"/>
                  <a:gd name="T10" fmla="*/ 19 w 20"/>
                  <a:gd name="T11" fmla="*/ 0 h 18"/>
                  <a:gd name="T12" fmla="*/ 20 w 20"/>
                  <a:gd name="T13" fmla="*/ 1 h 18"/>
                  <a:gd name="T14" fmla="*/ 20 w 20"/>
                  <a:gd name="T15" fmla="*/ 16 h 18"/>
                  <a:gd name="T16" fmla="*/ 19 w 20"/>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9" y="18"/>
                    </a:moveTo>
                    <a:cubicBezTo>
                      <a:pt x="1" y="18"/>
                      <a:pt x="1" y="18"/>
                      <a:pt x="1" y="18"/>
                    </a:cubicBezTo>
                    <a:cubicBezTo>
                      <a:pt x="1" y="18"/>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8"/>
                      <a:pt x="19" y="18"/>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29" name="Freeform 380"/>
              <p:cNvSpPr>
                <a:spLocks/>
              </p:cNvSpPr>
              <p:nvPr/>
            </p:nvSpPr>
            <p:spPr bwMode="auto">
              <a:xfrm>
                <a:off x="3549105" y="6225957"/>
                <a:ext cx="39532" cy="39206"/>
              </a:xfrm>
              <a:custGeom>
                <a:avLst/>
                <a:gdLst>
                  <a:gd name="T0" fmla="*/ 19 w 20"/>
                  <a:gd name="T1" fmla="*/ 17 h 17"/>
                  <a:gd name="T2" fmla="*/ 1 w 20"/>
                  <a:gd name="T3" fmla="*/ 17 h 17"/>
                  <a:gd name="T4" fmla="*/ 0 w 20"/>
                  <a:gd name="T5" fmla="*/ 16 h 17"/>
                  <a:gd name="T6" fmla="*/ 0 w 20"/>
                  <a:gd name="T7" fmla="*/ 1 h 17"/>
                  <a:gd name="T8" fmla="*/ 1 w 20"/>
                  <a:gd name="T9" fmla="*/ 0 h 17"/>
                  <a:gd name="T10" fmla="*/ 19 w 20"/>
                  <a:gd name="T11" fmla="*/ 0 h 17"/>
                  <a:gd name="T12" fmla="*/ 20 w 20"/>
                  <a:gd name="T13" fmla="*/ 1 h 17"/>
                  <a:gd name="T14" fmla="*/ 20 w 20"/>
                  <a:gd name="T15" fmla="*/ 16 h 17"/>
                  <a:gd name="T16" fmla="*/ 19 w 2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9" y="17"/>
                    </a:moveTo>
                    <a:cubicBezTo>
                      <a:pt x="1" y="17"/>
                      <a:pt x="1" y="17"/>
                      <a:pt x="1" y="17"/>
                    </a:cubicBezTo>
                    <a:cubicBezTo>
                      <a:pt x="1" y="17"/>
                      <a:pt x="0" y="17"/>
                      <a:pt x="0" y="16"/>
                    </a:cubicBezTo>
                    <a:cubicBezTo>
                      <a:pt x="0" y="1"/>
                      <a:pt x="0" y="1"/>
                      <a:pt x="0" y="1"/>
                    </a:cubicBezTo>
                    <a:cubicBezTo>
                      <a:pt x="0" y="1"/>
                      <a:pt x="1" y="0"/>
                      <a:pt x="1" y="0"/>
                    </a:cubicBezTo>
                    <a:cubicBezTo>
                      <a:pt x="19" y="0"/>
                      <a:pt x="19" y="0"/>
                      <a:pt x="19" y="0"/>
                    </a:cubicBezTo>
                    <a:cubicBezTo>
                      <a:pt x="20" y="0"/>
                      <a:pt x="20" y="1"/>
                      <a:pt x="20" y="1"/>
                    </a:cubicBezTo>
                    <a:cubicBezTo>
                      <a:pt x="20" y="16"/>
                      <a:pt x="20" y="16"/>
                      <a:pt x="20" y="16"/>
                    </a:cubicBezTo>
                    <a:cubicBezTo>
                      <a:pt x="20" y="17"/>
                      <a:pt x="20" y="17"/>
                      <a:pt x="19" y="17"/>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0" name="Freeform 381"/>
              <p:cNvSpPr>
                <a:spLocks/>
              </p:cNvSpPr>
              <p:nvPr/>
            </p:nvSpPr>
            <p:spPr bwMode="auto">
              <a:xfrm>
                <a:off x="3197991" y="6225958"/>
                <a:ext cx="39532" cy="39206"/>
              </a:xfrm>
              <a:custGeom>
                <a:avLst/>
                <a:gdLst>
                  <a:gd name="T0" fmla="*/ 1 w 20"/>
                  <a:gd name="T1" fmla="*/ 0 h 17"/>
                  <a:gd name="T2" fmla="*/ 19 w 20"/>
                  <a:gd name="T3" fmla="*/ 0 h 17"/>
                  <a:gd name="T4" fmla="*/ 20 w 20"/>
                  <a:gd name="T5" fmla="*/ 1 h 17"/>
                  <a:gd name="T6" fmla="*/ 20 w 20"/>
                  <a:gd name="T7" fmla="*/ 16 h 17"/>
                  <a:gd name="T8" fmla="*/ 19 w 20"/>
                  <a:gd name="T9" fmla="*/ 17 h 17"/>
                  <a:gd name="T10" fmla="*/ 1 w 20"/>
                  <a:gd name="T11" fmla="*/ 17 h 17"/>
                  <a:gd name="T12" fmla="*/ 0 w 20"/>
                  <a:gd name="T13" fmla="*/ 16 h 17"/>
                  <a:gd name="T14" fmla="*/ 0 w 20"/>
                  <a:gd name="T15" fmla="*/ 1 h 17"/>
                  <a:gd name="T16" fmla="*/ 1 w 20"/>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1" y="0"/>
                    </a:moveTo>
                    <a:cubicBezTo>
                      <a:pt x="19" y="0"/>
                      <a:pt x="19" y="0"/>
                      <a:pt x="19" y="0"/>
                    </a:cubicBezTo>
                    <a:cubicBezTo>
                      <a:pt x="19" y="0"/>
                      <a:pt x="20" y="1"/>
                      <a:pt x="20" y="1"/>
                    </a:cubicBezTo>
                    <a:cubicBezTo>
                      <a:pt x="20" y="16"/>
                      <a:pt x="20" y="16"/>
                      <a:pt x="20" y="16"/>
                    </a:cubicBezTo>
                    <a:cubicBezTo>
                      <a:pt x="20" y="17"/>
                      <a:pt x="19" y="17"/>
                      <a:pt x="19" y="17"/>
                    </a:cubicBezTo>
                    <a:cubicBezTo>
                      <a:pt x="1" y="17"/>
                      <a:pt x="1" y="17"/>
                      <a:pt x="1" y="17"/>
                    </a:cubicBezTo>
                    <a:cubicBezTo>
                      <a:pt x="0" y="17"/>
                      <a:pt x="0" y="17"/>
                      <a:pt x="0" y="16"/>
                    </a:cubicBezTo>
                    <a:cubicBezTo>
                      <a:pt x="0" y="1"/>
                      <a:pt x="0" y="1"/>
                      <a:pt x="0" y="1"/>
                    </a:cubicBezTo>
                    <a:cubicBezTo>
                      <a:pt x="0" y="1"/>
                      <a:pt x="0" y="0"/>
                      <a:pt x="1" y="0"/>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1" name="Freeform 382"/>
              <p:cNvSpPr>
                <a:spLocks/>
              </p:cNvSpPr>
              <p:nvPr/>
            </p:nvSpPr>
            <p:spPr bwMode="auto">
              <a:xfrm>
                <a:off x="3197991" y="6149250"/>
                <a:ext cx="39532" cy="39206"/>
              </a:xfrm>
              <a:custGeom>
                <a:avLst/>
                <a:gdLst>
                  <a:gd name="T0" fmla="*/ 1 w 20"/>
                  <a:gd name="T1" fmla="*/ 0 h 18"/>
                  <a:gd name="T2" fmla="*/ 19 w 20"/>
                  <a:gd name="T3" fmla="*/ 0 h 18"/>
                  <a:gd name="T4" fmla="*/ 20 w 20"/>
                  <a:gd name="T5" fmla="*/ 1 h 18"/>
                  <a:gd name="T6" fmla="*/ 20 w 20"/>
                  <a:gd name="T7" fmla="*/ 16 h 18"/>
                  <a:gd name="T8" fmla="*/ 19 w 20"/>
                  <a:gd name="T9" fmla="*/ 18 h 18"/>
                  <a:gd name="T10" fmla="*/ 1 w 20"/>
                  <a:gd name="T11" fmla="*/ 18 h 18"/>
                  <a:gd name="T12" fmla="*/ 0 w 20"/>
                  <a:gd name="T13" fmla="*/ 16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6"/>
                      <a:pt x="20" y="16"/>
                      <a:pt x="20" y="16"/>
                    </a:cubicBezTo>
                    <a:cubicBezTo>
                      <a:pt x="20" y="17"/>
                      <a:pt x="19" y="18"/>
                      <a:pt x="19" y="18"/>
                    </a:cubicBezTo>
                    <a:cubicBezTo>
                      <a:pt x="1" y="18"/>
                      <a:pt x="1" y="18"/>
                      <a:pt x="1" y="18"/>
                    </a:cubicBezTo>
                    <a:cubicBezTo>
                      <a:pt x="0" y="18"/>
                      <a:pt x="0" y="17"/>
                      <a:pt x="0" y="16"/>
                    </a:cubicBezTo>
                    <a:cubicBezTo>
                      <a:pt x="0" y="1"/>
                      <a:pt x="0" y="1"/>
                      <a:pt x="0" y="1"/>
                    </a:cubicBezTo>
                    <a:cubicBezTo>
                      <a:pt x="0" y="1"/>
                      <a:pt x="0" y="0"/>
                      <a:pt x="1" y="0"/>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2" name="Freeform 383"/>
              <p:cNvSpPr>
                <a:spLocks/>
              </p:cNvSpPr>
              <p:nvPr/>
            </p:nvSpPr>
            <p:spPr bwMode="auto">
              <a:xfrm>
                <a:off x="3197991" y="6072542"/>
                <a:ext cx="39532" cy="39206"/>
              </a:xfrm>
              <a:custGeom>
                <a:avLst/>
                <a:gdLst>
                  <a:gd name="T0" fmla="*/ 1 w 20"/>
                  <a:gd name="T1" fmla="*/ 0 h 18"/>
                  <a:gd name="T2" fmla="*/ 19 w 20"/>
                  <a:gd name="T3" fmla="*/ 0 h 18"/>
                  <a:gd name="T4" fmla="*/ 20 w 20"/>
                  <a:gd name="T5" fmla="*/ 1 h 18"/>
                  <a:gd name="T6" fmla="*/ 20 w 20"/>
                  <a:gd name="T7" fmla="*/ 17 h 18"/>
                  <a:gd name="T8" fmla="*/ 19 w 20"/>
                  <a:gd name="T9" fmla="*/ 18 h 18"/>
                  <a:gd name="T10" fmla="*/ 1 w 20"/>
                  <a:gd name="T11" fmla="*/ 18 h 18"/>
                  <a:gd name="T12" fmla="*/ 0 w 20"/>
                  <a:gd name="T13" fmla="*/ 17 h 18"/>
                  <a:gd name="T14" fmla="*/ 0 w 20"/>
                  <a:gd name="T15" fmla="*/ 1 h 18"/>
                  <a:gd name="T16" fmla="*/ 1 w 2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1" y="0"/>
                    </a:moveTo>
                    <a:cubicBezTo>
                      <a:pt x="19" y="0"/>
                      <a:pt x="19" y="0"/>
                      <a:pt x="19" y="0"/>
                    </a:cubicBezTo>
                    <a:cubicBezTo>
                      <a:pt x="19" y="0"/>
                      <a:pt x="20" y="1"/>
                      <a:pt x="20" y="1"/>
                    </a:cubicBezTo>
                    <a:cubicBezTo>
                      <a:pt x="20" y="17"/>
                      <a:pt x="20" y="17"/>
                      <a:pt x="20" y="17"/>
                    </a:cubicBezTo>
                    <a:cubicBezTo>
                      <a:pt x="20" y="17"/>
                      <a:pt x="19" y="18"/>
                      <a:pt x="19" y="18"/>
                    </a:cubicBezTo>
                    <a:cubicBezTo>
                      <a:pt x="1" y="18"/>
                      <a:pt x="1" y="18"/>
                      <a:pt x="1" y="18"/>
                    </a:cubicBezTo>
                    <a:cubicBezTo>
                      <a:pt x="0" y="18"/>
                      <a:pt x="0" y="17"/>
                      <a:pt x="0" y="17"/>
                    </a:cubicBezTo>
                    <a:cubicBezTo>
                      <a:pt x="0" y="1"/>
                      <a:pt x="0" y="1"/>
                      <a:pt x="0" y="1"/>
                    </a:cubicBezTo>
                    <a:cubicBezTo>
                      <a:pt x="0" y="1"/>
                      <a:pt x="0" y="0"/>
                      <a:pt x="1" y="0"/>
                    </a:cubicBezTo>
                  </a:path>
                </a:pathLst>
              </a:custGeom>
              <a:grp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grpSp>
        <p:sp>
          <p:nvSpPr>
            <p:cNvPr id="119" name="Freeform 869"/>
            <p:cNvSpPr>
              <a:spLocks/>
            </p:cNvSpPr>
            <p:nvPr/>
          </p:nvSpPr>
          <p:spPr bwMode="auto">
            <a:xfrm>
              <a:off x="4470772" y="1671167"/>
              <a:ext cx="202456" cy="199053"/>
            </a:xfrm>
            <a:custGeom>
              <a:avLst/>
              <a:gdLst>
                <a:gd name="T0" fmla="*/ 8 w 174"/>
                <a:gd name="T1" fmla="*/ 55 h 171"/>
                <a:gd name="T2" fmla="*/ 49 w 174"/>
                <a:gd name="T3" fmla="*/ 127 h 171"/>
                <a:gd name="T4" fmla="*/ 46 w 174"/>
                <a:gd name="T5" fmla="*/ 171 h 171"/>
                <a:gd name="T6" fmla="*/ 61 w 174"/>
                <a:gd name="T7" fmla="*/ 145 h 171"/>
                <a:gd name="T8" fmla="*/ 57 w 174"/>
                <a:gd name="T9" fmla="*/ 107 h 171"/>
                <a:gd name="T10" fmla="*/ 37 w 174"/>
                <a:gd name="T11" fmla="*/ 107 h 171"/>
                <a:gd name="T12" fmla="*/ 38 w 174"/>
                <a:gd name="T13" fmla="*/ 98 h 171"/>
                <a:gd name="T14" fmla="*/ 29 w 174"/>
                <a:gd name="T15" fmla="*/ 87 h 171"/>
                <a:gd name="T16" fmla="*/ 14 w 174"/>
                <a:gd name="T17" fmla="*/ 78 h 171"/>
                <a:gd name="T18" fmla="*/ 22 w 174"/>
                <a:gd name="T19" fmla="*/ 67 h 171"/>
                <a:gd name="T20" fmla="*/ 36 w 174"/>
                <a:gd name="T21" fmla="*/ 43 h 171"/>
                <a:gd name="T22" fmla="*/ 31 w 174"/>
                <a:gd name="T23" fmla="*/ 77 h 171"/>
                <a:gd name="T24" fmla="*/ 46 w 174"/>
                <a:gd name="T25" fmla="*/ 58 h 171"/>
                <a:gd name="T26" fmla="*/ 47 w 174"/>
                <a:gd name="T27" fmla="*/ 34 h 171"/>
                <a:gd name="T28" fmla="*/ 57 w 174"/>
                <a:gd name="T29" fmla="*/ 52 h 171"/>
                <a:gd name="T30" fmla="*/ 83 w 174"/>
                <a:gd name="T31" fmla="*/ 42 h 171"/>
                <a:gd name="T32" fmla="*/ 84 w 174"/>
                <a:gd name="T33" fmla="*/ 25 h 171"/>
                <a:gd name="T34" fmla="*/ 112 w 174"/>
                <a:gd name="T35" fmla="*/ 23 h 171"/>
                <a:gd name="T36" fmla="*/ 110 w 174"/>
                <a:gd name="T37" fmla="*/ 37 h 171"/>
                <a:gd name="T38" fmla="*/ 128 w 174"/>
                <a:gd name="T39" fmla="*/ 47 h 171"/>
                <a:gd name="T40" fmla="*/ 154 w 174"/>
                <a:gd name="T41" fmla="*/ 51 h 171"/>
                <a:gd name="T42" fmla="*/ 141 w 174"/>
                <a:gd name="T43" fmla="*/ 72 h 171"/>
                <a:gd name="T44" fmla="*/ 150 w 174"/>
                <a:gd name="T45" fmla="*/ 84 h 171"/>
                <a:gd name="T46" fmla="*/ 134 w 174"/>
                <a:gd name="T47" fmla="*/ 67 h 171"/>
                <a:gd name="T48" fmla="*/ 122 w 174"/>
                <a:gd name="T49" fmla="*/ 81 h 171"/>
                <a:gd name="T50" fmla="*/ 124 w 174"/>
                <a:gd name="T51" fmla="*/ 64 h 171"/>
                <a:gd name="T52" fmla="*/ 134 w 174"/>
                <a:gd name="T53" fmla="*/ 54 h 171"/>
                <a:gd name="T54" fmla="*/ 108 w 174"/>
                <a:gd name="T55" fmla="*/ 43 h 171"/>
                <a:gd name="T56" fmla="*/ 82 w 174"/>
                <a:gd name="T57" fmla="*/ 49 h 171"/>
                <a:gd name="T58" fmla="*/ 107 w 174"/>
                <a:gd name="T59" fmla="*/ 98 h 171"/>
                <a:gd name="T60" fmla="*/ 102 w 174"/>
                <a:gd name="T61" fmla="*/ 71 h 171"/>
                <a:gd name="T62" fmla="*/ 68 w 174"/>
                <a:gd name="T63" fmla="*/ 95 h 171"/>
                <a:gd name="T64" fmla="*/ 67 w 174"/>
                <a:gd name="T65" fmla="*/ 89 h 171"/>
                <a:gd name="T66" fmla="*/ 67 w 174"/>
                <a:gd name="T67" fmla="*/ 74 h 171"/>
                <a:gd name="T68" fmla="*/ 90 w 174"/>
                <a:gd name="T69" fmla="*/ 78 h 171"/>
                <a:gd name="T70" fmla="*/ 98 w 174"/>
                <a:gd name="T71" fmla="*/ 66 h 171"/>
                <a:gd name="T72" fmla="*/ 65 w 174"/>
                <a:gd name="T73" fmla="*/ 56 h 171"/>
                <a:gd name="T74" fmla="*/ 45 w 174"/>
                <a:gd name="T75" fmla="*/ 67 h 171"/>
                <a:gd name="T76" fmla="*/ 49 w 174"/>
                <a:gd name="T77" fmla="*/ 97 h 171"/>
                <a:gd name="T78" fmla="*/ 61 w 174"/>
                <a:gd name="T79" fmla="*/ 103 h 171"/>
                <a:gd name="T80" fmla="*/ 68 w 174"/>
                <a:gd name="T81" fmla="*/ 142 h 171"/>
                <a:gd name="T82" fmla="*/ 61 w 174"/>
                <a:gd name="T83" fmla="*/ 171 h 171"/>
                <a:gd name="T84" fmla="*/ 95 w 174"/>
                <a:gd name="T85" fmla="*/ 114 h 171"/>
                <a:gd name="T86" fmla="*/ 173 w 174"/>
                <a:gd name="T87" fmla="*/ 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71">
                  <a:moveTo>
                    <a:pt x="169" y="47"/>
                  </a:moveTo>
                  <a:cubicBezTo>
                    <a:pt x="165" y="32"/>
                    <a:pt x="142" y="0"/>
                    <a:pt x="84" y="9"/>
                  </a:cubicBezTo>
                  <a:cubicBezTo>
                    <a:pt x="79" y="10"/>
                    <a:pt x="26" y="17"/>
                    <a:pt x="8" y="55"/>
                  </a:cubicBezTo>
                  <a:cubicBezTo>
                    <a:pt x="0" y="70"/>
                    <a:pt x="1" y="80"/>
                    <a:pt x="4" y="88"/>
                  </a:cubicBezTo>
                  <a:cubicBezTo>
                    <a:pt x="9" y="101"/>
                    <a:pt x="18" y="104"/>
                    <a:pt x="18" y="104"/>
                  </a:cubicBezTo>
                  <a:cubicBezTo>
                    <a:pt x="18" y="120"/>
                    <a:pt x="46" y="128"/>
                    <a:pt x="49" y="127"/>
                  </a:cubicBezTo>
                  <a:cubicBezTo>
                    <a:pt x="51" y="127"/>
                    <a:pt x="53" y="128"/>
                    <a:pt x="57" y="128"/>
                  </a:cubicBezTo>
                  <a:cubicBezTo>
                    <a:pt x="55" y="133"/>
                    <a:pt x="53" y="138"/>
                    <a:pt x="51" y="145"/>
                  </a:cubicBezTo>
                  <a:cubicBezTo>
                    <a:pt x="50" y="150"/>
                    <a:pt x="46" y="171"/>
                    <a:pt x="46" y="171"/>
                  </a:cubicBezTo>
                  <a:cubicBezTo>
                    <a:pt x="55" y="171"/>
                    <a:pt x="55" y="171"/>
                    <a:pt x="55" y="171"/>
                  </a:cubicBezTo>
                  <a:cubicBezTo>
                    <a:pt x="55" y="169"/>
                    <a:pt x="56" y="166"/>
                    <a:pt x="57" y="163"/>
                  </a:cubicBezTo>
                  <a:cubicBezTo>
                    <a:pt x="58" y="157"/>
                    <a:pt x="59" y="150"/>
                    <a:pt x="61" y="145"/>
                  </a:cubicBezTo>
                  <a:cubicBezTo>
                    <a:pt x="61" y="144"/>
                    <a:pt x="62" y="142"/>
                    <a:pt x="62" y="140"/>
                  </a:cubicBezTo>
                  <a:cubicBezTo>
                    <a:pt x="64" y="135"/>
                    <a:pt x="66" y="130"/>
                    <a:pt x="66" y="126"/>
                  </a:cubicBezTo>
                  <a:cubicBezTo>
                    <a:pt x="68" y="118"/>
                    <a:pt x="63" y="112"/>
                    <a:pt x="57" y="107"/>
                  </a:cubicBezTo>
                  <a:cubicBezTo>
                    <a:pt x="56" y="107"/>
                    <a:pt x="55" y="107"/>
                    <a:pt x="54" y="106"/>
                  </a:cubicBezTo>
                  <a:cubicBezTo>
                    <a:pt x="52" y="105"/>
                    <a:pt x="49" y="104"/>
                    <a:pt x="47" y="103"/>
                  </a:cubicBezTo>
                  <a:cubicBezTo>
                    <a:pt x="44" y="103"/>
                    <a:pt x="38" y="102"/>
                    <a:pt x="37" y="107"/>
                  </a:cubicBezTo>
                  <a:cubicBezTo>
                    <a:pt x="36" y="108"/>
                    <a:pt x="35" y="109"/>
                    <a:pt x="33" y="109"/>
                  </a:cubicBezTo>
                  <a:cubicBezTo>
                    <a:pt x="32" y="108"/>
                    <a:pt x="31" y="107"/>
                    <a:pt x="31" y="105"/>
                  </a:cubicBezTo>
                  <a:cubicBezTo>
                    <a:pt x="32" y="101"/>
                    <a:pt x="35" y="99"/>
                    <a:pt x="38" y="98"/>
                  </a:cubicBezTo>
                  <a:cubicBezTo>
                    <a:pt x="36" y="96"/>
                    <a:pt x="33" y="93"/>
                    <a:pt x="31" y="90"/>
                  </a:cubicBezTo>
                  <a:cubicBezTo>
                    <a:pt x="31" y="89"/>
                    <a:pt x="30" y="89"/>
                    <a:pt x="30" y="89"/>
                  </a:cubicBezTo>
                  <a:cubicBezTo>
                    <a:pt x="30" y="89"/>
                    <a:pt x="30" y="88"/>
                    <a:pt x="29" y="87"/>
                  </a:cubicBezTo>
                  <a:cubicBezTo>
                    <a:pt x="27" y="83"/>
                    <a:pt x="25" y="78"/>
                    <a:pt x="23" y="73"/>
                  </a:cubicBezTo>
                  <a:cubicBezTo>
                    <a:pt x="21" y="73"/>
                    <a:pt x="18" y="75"/>
                    <a:pt x="16" y="77"/>
                  </a:cubicBezTo>
                  <a:cubicBezTo>
                    <a:pt x="15" y="78"/>
                    <a:pt x="14" y="78"/>
                    <a:pt x="14" y="78"/>
                  </a:cubicBezTo>
                  <a:cubicBezTo>
                    <a:pt x="13" y="78"/>
                    <a:pt x="12" y="78"/>
                    <a:pt x="12" y="78"/>
                  </a:cubicBezTo>
                  <a:cubicBezTo>
                    <a:pt x="10" y="77"/>
                    <a:pt x="10" y="75"/>
                    <a:pt x="11" y="74"/>
                  </a:cubicBezTo>
                  <a:cubicBezTo>
                    <a:pt x="13" y="71"/>
                    <a:pt x="18" y="68"/>
                    <a:pt x="22" y="67"/>
                  </a:cubicBezTo>
                  <a:cubicBezTo>
                    <a:pt x="22" y="65"/>
                    <a:pt x="22" y="63"/>
                    <a:pt x="22" y="62"/>
                  </a:cubicBezTo>
                  <a:cubicBezTo>
                    <a:pt x="22" y="57"/>
                    <a:pt x="24" y="46"/>
                    <a:pt x="32" y="41"/>
                  </a:cubicBezTo>
                  <a:cubicBezTo>
                    <a:pt x="33" y="41"/>
                    <a:pt x="35" y="41"/>
                    <a:pt x="36" y="43"/>
                  </a:cubicBezTo>
                  <a:cubicBezTo>
                    <a:pt x="37" y="44"/>
                    <a:pt x="36" y="46"/>
                    <a:pt x="35" y="47"/>
                  </a:cubicBezTo>
                  <a:cubicBezTo>
                    <a:pt x="30" y="49"/>
                    <a:pt x="28" y="56"/>
                    <a:pt x="28" y="62"/>
                  </a:cubicBezTo>
                  <a:cubicBezTo>
                    <a:pt x="27" y="66"/>
                    <a:pt x="29" y="72"/>
                    <a:pt x="31" y="77"/>
                  </a:cubicBezTo>
                  <a:cubicBezTo>
                    <a:pt x="33" y="72"/>
                    <a:pt x="37" y="66"/>
                    <a:pt x="41" y="63"/>
                  </a:cubicBezTo>
                  <a:cubicBezTo>
                    <a:pt x="42" y="62"/>
                    <a:pt x="43" y="61"/>
                    <a:pt x="45" y="59"/>
                  </a:cubicBezTo>
                  <a:cubicBezTo>
                    <a:pt x="45" y="59"/>
                    <a:pt x="45" y="59"/>
                    <a:pt x="46" y="58"/>
                  </a:cubicBezTo>
                  <a:cubicBezTo>
                    <a:pt x="50" y="56"/>
                    <a:pt x="54" y="48"/>
                    <a:pt x="53" y="43"/>
                  </a:cubicBezTo>
                  <a:cubicBezTo>
                    <a:pt x="53" y="40"/>
                    <a:pt x="51" y="39"/>
                    <a:pt x="49" y="38"/>
                  </a:cubicBezTo>
                  <a:cubicBezTo>
                    <a:pt x="47" y="38"/>
                    <a:pt x="46" y="36"/>
                    <a:pt x="47" y="34"/>
                  </a:cubicBezTo>
                  <a:cubicBezTo>
                    <a:pt x="47" y="33"/>
                    <a:pt x="49" y="32"/>
                    <a:pt x="50" y="32"/>
                  </a:cubicBezTo>
                  <a:cubicBezTo>
                    <a:pt x="55" y="33"/>
                    <a:pt x="58" y="37"/>
                    <a:pt x="59" y="42"/>
                  </a:cubicBezTo>
                  <a:cubicBezTo>
                    <a:pt x="59" y="45"/>
                    <a:pt x="59" y="49"/>
                    <a:pt x="57" y="52"/>
                  </a:cubicBezTo>
                  <a:cubicBezTo>
                    <a:pt x="59" y="52"/>
                    <a:pt x="60" y="51"/>
                    <a:pt x="62" y="50"/>
                  </a:cubicBezTo>
                  <a:cubicBezTo>
                    <a:pt x="63" y="50"/>
                    <a:pt x="63" y="50"/>
                    <a:pt x="64" y="49"/>
                  </a:cubicBezTo>
                  <a:cubicBezTo>
                    <a:pt x="70" y="47"/>
                    <a:pt x="76" y="44"/>
                    <a:pt x="83" y="42"/>
                  </a:cubicBezTo>
                  <a:cubicBezTo>
                    <a:pt x="79" y="39"/>
                    <a:pt x="74" y="33"/>
                    <a:pt x="78" y="23"/>
                  </a:cubicBezTo>
                  <a:cubicBezTo>
                    <a:pt x="79" y="21"/>
                    <a:pt x="80" y="20"/>
                    <a:pt x="82" y="21"/>
                  </a:cubicBezTo>
                  <a:cubicBezTo>
                    <a:pt x="83" y="21"/>
                    <a:pt x="84" y="23"/>
                    <a:pt x="84" y="25"/>
                  </a:cubicBezTo>
                  <a:cubicBezTo>
                    <a:pt x="81" y="33"/>
                    <a:pt x="85" y="36"/>
                    <a:pt x="88" y="39"/>
                  </a:cubicBezTo>
                  <a:cubicBezTo>
                    <a:pt x="89" y="40"/>
                    <a:pt x="89" y="40"/>
                    <a:pt x="90" y="41"/>
                  </a:cubicBezTo>
                  <a:cubicBezTo>
                    <a:pt x="103" y="38"/>
                    <a:pt x="112" y="27"/>
                    <a:pt x="112" y="23"/>
                  </a:cubicBezTo>
                  <a:cubicBezTo>
                    <a:pt x="112" y="21"/>
                    <a:pt x="113" y="19"/>
                    <a:pt x="114" y="19"/>
                  </a:cubicBezTo>
                  <a:cubicBezTo>
                    <a:pt x="116" y="19"/>
                    <a:pt x="117" y="20"/>
                    <a:pt x="118" y="22"/>
                  </a:cubicBezTo>
                  <a:cubicBezTo>
                    <a:pt x="118" y="26"/>
                    <a:pt x="115" y="32"/>
                    <a:pt x="110" y="37"/>
                  </a:cubicBezTo>
                  <a:cubicBezTo>
                    <a:pt x="111" y="37"/>
                    <a:pt x="111" y="38"/>
                    <a:pt x="112" y="39"/>
                  </a:cubicBezTo>
                  <a:cubicBezTo>
                    <a:pt x="113" y="40"/>
                    <a:pt x="114" y="41"/>
                    <a:pt x="115" y="41"/>
                  </a:cubicBezTo>
                  <a:cubicBezTo>
                    <a:pt x="118" y="44"/>
                    <a:pt x="123" y="46"/>
                    <a:pt x="128" y="47"/>
                  </a:cubicBezTo>
                  <a:cubicBezTo>
                    <a:pt x="134" y="49"/>
                    <a:pt x="144" y="49"/>
                    <a:pt x="152" y="46"/>
                  </a:cubicBezTo>
                  <a:cubicBezTo>
                    <a:pt x="154" y="45"/>
                    <a:pt x="155" y="46"/>
                    <a:pt x="156" y="48"/>
                  </a:cubicBezTo>
                  <a:cubicBezTo>
                    <a:pt x="157" y="49"/>
                    <a:pt x="156" y="51"/>
                    <a:pt x="154" y="51"/>
                  </a:cubicBezTo>
                  <a:cubicBezTo>
                    <a:pt x="150" y="53"/>
                    <a:pt x="145" y="54"/>
                    <a:pt x="140" y="54"/>
                  </a:cubicBezTo>
                  <a:cubicBezTo>
                    <a:pt x="140" y="57"/>
                    <a:pt x="140" y="59"/>
                    <a:pt x="140" y="62"/>
                  </a:cubicBezTo>
                  <a:cubicBezTo>
                    <a:pt x="139" y="65"/>
                    <a:pt x="139" y="68"/>
                    <a:pt x="141" y="72"/>
                  </a:cubicBezTo>
                  <a:cubicBezTo>
                    <a:pt x="142" y="74"/>
                    <a:pt x="145" y="76"/>
                    <a:pt x="151" y="78"/>
                  </a:cubicBezTo>
                  <a:cubicBezTo>
                    <a:pt x="152" y="79"/>
                    <a:pt x="153" y="81"/>
                    <a:pt x="152" y="82"/>
                  </a:cubicBezTo>
                  <a:cubicBezTo>
                    <a:pt x="152" y="84"/>
                    <a:pt x="151" y="84"/>
                    <a:pt x="150" y="84"/>
                  </a:cubicBezTo>
                  <a:cubicBezTo>
                    <a:pt x="149" y="84"/>
                    <a:pt x="149" y="84"/>
                    <a:pt x="148" y="84"/>
                  </a:cubicBezTo>
                  <a:cubicBezTo>
                    <a:pt x="142" y="81"/>
                    <a:pt x="137" y="78"/>
                    <a:pt x="135" y="74"/>
                  </a:cubicBezTo>
                  <a:cubicBezTo>
                    <a:pt x="134" y="72"/>
                    <a:pt x="134" y="70"/>
                    <a:pt x="134" y="67"/>
                  </a:cubicBezTo>
                  <a:cubicBezTo>
                    <a:pt x="132" y="67"/>
                    <a:pt x="130" y="67"/>
                    <a:pt x="128" y="69"/>
                  </a:cubicBezTo>
                  <a:cubicBezTo>
                    <a:pt x="125" y="71"/>
                    <a:pt x="123" y="76"/>
                    <a:pt x="123" y="77"/>
                  </a:cubicBezTo>
                  <a:cubicBezTo>
                    <a:pt x="124" y="79"/>
                    <a:pt x="123" y="80"/>
                    <a:pt x="122" y="81"/>
                  </a:cubicBezTo>
                  <a:cubicBezTo>
                    <a:pt x="121" y="81"/>
                    <a:pt x="121" y="81"/>
                    <a:pt x="121" y="81"/>
                  </a:cubicBezTo>
                  <a:cubicBezTo>
                    <a:pt x="120" y="81"/>
                    <a:pt x="118" y="81"/>
                    <a:pt x="118" y="80"/>
                  </a:cubicBezTo>
                  <a:cubicBezTo>
                    <a:pt x="115" y="74"/>
                    <a:pt x="122" y="66"/>
                    <a:pt x="124" y="64"/>
                  </a:cubicBezTo>
                  <a:cubicBezTo>
                    <a:pt x="127" y="61"/>
                    <a:pt x="131" y="61"/>
                    <a:pt x="134" y="61"/>
                  </a:cubicBezTo>
                  <a:cubicBezTo>
                    <a:pt x="134" y="61"/>
                    <a:pt x="134" y="61"/>
                    <a:pt x="134" y="61"/>
                  </a:cubicBezTo>
                  <a:cubicBezTo>
                    <a:pt x="134" y="59"/>
                    <a:pt x="134" y="56"/>
                    <a:pt x="134" y="54"/>
                  </a:cubicBezTo>
                  <a:cubicBezTo>
                    <a:pt x="131" y="54"/>
                    <a:pt x="128" y="54"/>
                    <a:pt x="126" y="53"/>
                  </a:cubicBezTo>
                  <a:cubicBezTo>
                    <a:pt x="120" y="51"/>
                    <a:pt x="115" y="49"/>
                    <a:pt x="111" y="46"/>
                  </a:cubicBezTo>
                  <a:cubicBezTo>
                    <a:pt x="110" y="45"/>
                    <a:pt x="109" y="44"/>
                    <a:pt x="108" y="43"/>
                  </a:cubicBezTo>
                  <a:cubicBezTo>
                    <a:pt x="107" y="42"/>
                    <a:pt x="106" y="41"/>
                    <a:pt x="105" y="40"/>
                  </a:cubicBezTo>
                  <a:cubicBezTo>
                    <a:pt x="100" y="44"/>
                    <a:pt x="94" y="46"/>
                    <a:pt x="88" y="47"/>
                  </a:cubicBezTo>
                  <a:cubicBezTo>
                    <a:pt x="86" y="48"/>
                    <a:pt x="84" y="48"/>
                    <a:pt x="82" y="49"/>
                  </a:cubicBezTo>
                  <a:cubicBezTo>
                    <a:pt x="91" y="51"/>
                    <a:pt x="98" y="56"/>
                    <a:pt x="104" y="64"/>
                  </a:cubicBezTo>
                  <a:cubicBezTo>
                    <a:pt x="111" y="72"/>
                    <a:pt x="112" y="86"/>
                    <a:pt x="110" y="96"/>
                  </a:cubicBezTo>
                  <a:cubicBezTo>
                    <a:pt x="110" y="97"/>
                    <a:pt x="108" y="98"/>
                    <a:pt x="107" y="98"/>
                  </a:cubicBezTo>
                  <a:cubicBezTo>
                    <a:pt x="107" y="98"/>
                    <a:pt x="107" y="98"/>
                    <a:pt x="107" y="98"/>
                  </a:cubicBezTo>
                  <a:cubicBezTo>
                    <a:pt x="105" y="98"/>
                    <a:pt x="104" y="96"/>
                    <a:pt x="104" y="95"/>
                  </a:cubicBezTo>
                  <a:cubicBezTo>
                    <a:pt x="105" y="88"/>
                    <a:pt x="105" y="78"/>
                    <a:pt x="102" y="71"/>
                  </a:cubicBezTo>
                  <a:cubicBezTo>
                    <a:pt x="102" y="72"/>
                    <a:pt x="101" y="72"/>
                    <a:pt x="101" y="72"/>
                  </a:cubicBezTo>
                  <a:cubicBezTo>
                    <a:pt x="100" y="75"/>
                    <a:pt x="98" y="78"/>
                    <a:pt x="96" y="80"/>
                  </a:cubicBezTo>
                  <a:cubicBezTo>
                    <a:pt x="89" y="88"/>
                    <a:pt x="78" y="94"/>
                    <a:pt x="68" y="95"/>
                  </a:cubicBezTo>
                  <a:cubicBezTo>
                    <a:pt x="68" y="95"/>
                    <a:pt x="68" y="95"/>
                    <a:pt x="67" y="95"/>
                  </a:cubicBezTo>
                  <a:cubicBezTo>
                    <a:pt x="66" y="95"/>
                    <a:pt x="65" y="94"/>
                    <a:pt x="64" y="93"/>
                  </a:cubicBezTo>
                  <a:cubicBezTo>
                    <a:pt x="64" y="91"/>
                    <a:pt x="65" y="89"/>
                    <a:pt x="67" y="89"/>
                  </a:cubicBezTo>
                  <a:cubicBezTo>
                    <a:pt x="74" y="88"/>
                    <a:pt x="80" y="86"/>
                    <a:pt x="86" y="82"/>
                  </a:cubicBezTo>
                  <a:cubicBezTo>
                    <a:pt x="86" y="82"/>
                    <a:pt x="86" y="82"/>
                    <a:pt x="86" y="82"/>
                  </a:cubicBezTo>
                  <a:cubicBezTo>
                    <a:pt x="85" y="77"/>
                    <a:pt x="77" y="73"/>
                    <a:pt x="67" y="74"/>
                  </a:cubicBezTo>
                  <a:cubicBezTo>
                    <a:pt x="65" y="74"/>
                    <a:pt x="64" y="73"/>
                    <a:pt x="64" y="71"/>
                  </a:cubicBezTo>
                  <a:cubicBezTo>
                    <a:pt x="64" y="69"/>
                    <a:pt x="65" y="68"/>
                    <a:pt x="66" y="68"/>
                  </a:cubicBezTo>
                  <a:cubicBezTo>
                    <a:pt x="78" y="67"/>
                    <a:pt x="87" y="71"/>
                    <a:pt x="90" y="78"/>
                  </a:cubicBezTo>
                  <a:cubicBezTo>
                    <a:pt x="91" y="77"/>
                    <a:pt x="91" y="77"/>
                    <a:pt x="92" y="76"/>
                  </a:cubicBezTo>
                  <a:cubicBezTo>
                    <a:pt x="93" y="75"/>
                    <a:pt x="95" y="72"/>
                    <a:pt x="96" y="70"/>
                  </a:cubicBezTo>
                  <a:cubicBezTo>
                    <a:pt x="97" y="68"/>
                    <a:pt x="97" y="67"/>
                    <a:pt x="98" y="66"/>
                  </a:cubicBezTo>
                  <a:cubicBezTo>
                    <a:pt x="93" y="60"/>
                    <a:pt x="87" y="56"/>
                    <a:pt x="79" y="55"/>
                  </a:cubicBezTo>
                  <a:cubicBezTo>
                    <a:pt x="75" y="54"/>
                    <a:pt x="69" y="54"/>
                    <a:pt x="66" y="55"/>
                  </a:cubicBezTo>
                  <a:cubicBezTo>
                    <a:pt x="66" y="55"/>
                    <a:pt x="65" y="55"/>
                    <a:pt x="65" y="56"/>
                  </a:cubicBezTo>
                  <a:cubicBezTo>
                    <a:pt x="65" y="56"/>
                    <a:pt x="65" y="56"/>
                    <a:pt x="64" y="56"/>
                  </a:cubicBezTo>
                  <a:cubicBezTo>
                    <a:pt x="64" y="56"/>
                    <a:pt x="64" y="56"/>
                    <a:pt x="63" y="56"/>
                  </a:cubicBezTo>
                  <a:cubicBezTo>
                    <a:pt x="55" y="60"/>
                    <a:pt x="48" y="64"/>
                    <a:pt x="45" y="67"/>
                  </a:cubicBezTo>
                  <a:cubicBezTo>
                    <a:pt x="38" y="73"/>
                    <a:pt x="35" y="82"/>
                    <a:pt x="35" y="85"/>
                  </a:cubicBezTo>
                  <a:cubicBezTo>
                    <a:pt x="35" y="85"/>
                    <a:pt x="35" y="85"/>
                    <a:pt x="35" y="85"/>
                  </a:cubicBezTo>
                  <a:cubicBezTo>
                    <a:pt x="39" y="91"/>
                    <a:pt x="44" y="95"/>
                    <a:pt x="49" y="97"/>
                  </a:cubicBezTo>
                  <a:cubicBezTo>
                    <a:pt x="49" y="98"/>
                    <a:pt x="49" y="98"/>
                    <a:pt x="49" y="98"/>
                  </a:cubicBezTo>
                  <a:cubicBezTo>
                    <a:pt x="53" y="98"/>
                    <a:pt x="57" y="100"/>
                    <a:pt x="60" y="102"/>
                  </a:cubicBezTo>
                  <a:cubicBezTo>
                    <a:pt x="60" y="102"/>
                    <a:pt x="60" y="102"/>
                    <a:pt x="61" y="103"/>
                  </a:cubicBezTo>
                  <a:cubicBezTo>
                    <a:pt x="61" y="103"/>
                    <a:pt x="62" y="103"/>
                    <a:pt x="62" y="104"/>
                  </a:cubicBezTo>
                  <a:cubicBezTo>
                    <a:pt x="69" y="109"/>
                    <a:pt x="74" y="118"/>
                    <a:pt x="72" y="127"/>
                  </a:cubicBezTo>
                  <a:cubicBezTo>
                    <a:pt x="71" y="131"/>
                    <a:pt x="70" y="137"/>
                    <a:pt x="68" y="142"/>
                  </a:cubicBezTo>
                  <a:cubicBezTo>
                    <a:pt x="68" y="144"/>
                    <a:pt x="67" y="145"/>
                    <a:pt x="66" y="147"/>
                  </a:cubicBezTo>
                  <a:cubicBezTo>
                    <a:pt x="65" y="152"/>
                    <a:pt x="64" y="158"/>
                    <a:pt x="62" y="164"/>
                  </a:cubicBezTo>
                  <a:cubicBezTo>
                    <a:pt x="62" y="167"/>
                    <a:pt x="61" y="169"/>
                    <a:pt x="61" y="171"/>
                  </a:cubicBezTo>
                  <a:cubicBezTo>
                    <a:pt x="69" y="171"/>
                    <a:pt x="69" y="171"/>
                    <a:pt x="69" y="171"/>
                  </a:cubicBezTo>
                  <a:cubicBezTo>
                    <a:pt x="69" y="171"/>
                    <a:pt x="70" y="157"/>
                    <a:pt x="73" y="146"/>
                  </a:cubicBezTo>
                  <a:cubicBezTo>
                    <a:pt x="77" y="135"/>
                    <a:pt x="90" y="121"/>
                    <a:pt x="95" y="114"/>
                  </a:cubicBezTo>
                  <a:cubicBezTo>
                    <a:pt x="101" y="114"/>
                    <a:pt x="112" y="113"/>
                    <a:pt x="119" y="110"/>
                  </a:cubicBezTo>
                  <a:cubicBezTo>
                    <a:pt x="130" y="107"/>
                    <a:pt x="140" y="95"/>
                    <a:pt x="140" y="95"/>
                  </a:cubicBezTo>
                  <a:cubicBezTo>
                    <a:pt x="168" y="93"/>
                    <a:pt x="172" y="76"/>
                    <a:pt x="173" y="70"/>
                  </a:cubicBezTo>
                  <a:cubicBezTo>
                    <a:pt x="174" y="62"/>
                    <a:pt x="169" y="47"/>
                    <a:pt x="169" y="47"/>
                  </a:cubicBezTo>
                  <a:close/>
                </a:path>
              </a:pathLst>
            </a:custGeom>
            <a:grpFill/>
            <a:ln>
              <a:noFill/>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grpSp>
      <p:grpSp>
        <p:nvGrpSpPr>
          <p:cNvPr id="133" name="Group 132"/>
          <p:cNvGrpSpPr/>
          <p:nvPr/>
        </p:nvGrpSpPr>
        <p:grpSpPr>
          <a:xfrm>
            <a:off x="4915229" y="2383795"/>
            <a:ext cx="613059" cy="633328"/>
            <a:chOff x="4388143" y="4753886"/>
            <a:chExt cx="386700" cy="396191"/>
          </a:xfrm>
        </p:grpSpPr>
        <p:sp>
          <p:nvSpPr>
            <p:cNvPr id="134" name="Freeform 742"/>
            <p:cNvSpPr>
              <a:spLocks/>
            </p:cNvSpPr>
            <p:nvPr/>
          </p:nvSpPr>
          <p:spPr bwMode="auto">
            <a:xfrm>
              <a:off x="4651479" y="4802916"/>
              <a:ext cx="109921" cy="182675"/>
            </a:xfrm>
            <a:custGeom>
              <a:avLst/>
              <a:gdLst>
                <a:gd name="T0" fmla="*/ 46 w 59"/>
                <a:gd name="T1" fmla="*/ 89 h 98"/>
                <a:gd name="T2" fmla="*/ 45 w 59"/>
                <a:gd name="T3" fmla="*/ 93 h 98"/>
                <a:gd name="T4" fmla="*/ 46 w 59"/>
                <a:gd name="T5" fmla="*/ 94 h 98"/>
                <a:gd name="T6" fmla="*/ 58 w 59"/>
                <a:gd name="T7" fmla="*/ 98 h 98"/>
                <a:gd name="T8" fmla="*/ 59 w 59"/>
                <a:gd name="T9" fmla="*/ 97 h 98"/>
                <a:gd name="T10" fmla="*/ 59 w 59"/>
                <a:gd name="T11" fmla="*/ 89 h 98"/>
                <a:gd name="T12" fmla="*/ 3 w 59"/>
                <a:gd name="T13" fmla="*/ 0 h 98"/>
                <a:gd name="T14" fmla="*/ 2 w 59"/>
                <a:gd name="T15" fmla="*/ 1 h 98"/>
                <a:gd name="T16" fmla="*/ 0 w 59"/>
                <a:gd name="T17" fmla="*/ 13 h 98"/>
                <a:gd name="T18" fmla="*/ 0 w 59"/>
                <a:gd name="T19" fmla="*/ 14 h 98"/>
                <a:gd name="T20" fmla="*/ 46 w 59"/>
                <a:gd name="T21" fmla="*/ 8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98">
                  <a:moveTo>
                    <a:pt x="46" y="89"/>
                  </a:moveTo>
                  <a:cubicBezTo>
                    <a:pt x="46" y="90"/>
                    <a:pt x="46" y="92"/>
                    <a:pt x="45" y="93"/>
                  </a:cubicBezTo>
                  <a:cubicBezTo>
                    <a:pt x="45" y="94"/>
                    <a:pt x="46" y="94"/>
                    <a:pt x="46" y="94"/>
                  </a:cubicBezTo>
                  <a:cubicBezTo>
                    <a:pt x="50" y="95"/>
                    <a:pt x="54" y="96"/>
                    <a:pt x="58" y="98"/>
                  </a:cubicBezTo>
                  <a:cubicBezTo>
                    <a:pt x="58" y="98"/>
                    <a:pt x="59" y="98"/>
                    <a:pt x="59" y="97"/>
                  </a:cubicBezTo>
                  <a:cubicBezTo>
                    <a:pt x="59" y="94"/>
                    <a:pt x="59" y="91"/>
                    <a:pt x="59" y="89"/>
                  </a:cubicBezTo>
                  <a:cubicBezTo>
                    <a:pt x="59" y="50"/>
                    <a:pt x="36" y="16"/>
                    <a:pt x="3" y="0"/>
                  </a:cubicBezTo>
                  <a:cubicBezTo>
                    <a:pt x="3" y="0"/>
                    <a:pt x="2" y="1"/>
                    <a:pt x="2" y="1"/>
                  </a:cubicBezTo>
                  <a:cubicBezTo>
                    <a:pt x="2" y="5"/>
                    <a:pt x="1" y="10"/>
                    <a:pt x="0" y="13"/>
                  </a:cubicBezTo>
                  <a:cubicBezTo>
                    <a:pt x="0" y="14"/>
                    <a:pt x="0" y="14"/>
                    <a:pt x="0" y="14"/>
                  </a:cubicBezTo>
                  <a:cubicBezTo>
                    <a:pt x="27" y="28"/>
                    <a:pt x="46" y="56"/>
                    <a:pt x="46" y="89"/>
                  </a:cubicBezTo>
                </a:path>
              </a:pathLst>
            </a:custGeom>
            <a:solidFill>
              <a:srgbClr val="00B0F0"/>
            </a:solid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5" name="Freeform 743"/>
            <p:cNvSpPr>
              <a:spLocks/>
            </p:cNvSpPr>
            <p:nvPr/>
          </p:nvSpPr>
          <p:spPr bwMode="auto">
            <a:xfrm>
              <a:off x="4399214" y="4802916"/>
              <a:ext cx="112293" cy="182675"/>
            </a:xfrm>
            <a:custGeom>
              <a:avLst/>
              <a:gdLst>
                <a:gd name="T0" fmla="*/ 13 w 60"/>
                <a:gd name="T1" fmla="*/ 94 h 98"/>
                <a:gd name="T2" fmla="*/ 14 w 60"/>
                <a:gd name="T3" fmla="*/ 93 h 98"/>
                <a:gd name="T4" fmla="*/ 14 w 60"/>
                <a:gd name="T5" fmla="*/ 89 h 98"/>
                <a:gd name="T6" fmla="*/ 59 w 60"/>
                <a:gd name="T7" fmla="*/ 14 h 98"/>
                <a:gd name="T8" fmla="*/ 60 w 60"/>
                <a:gd name="T9" fmla="*/ 13 h 98"/>
                <a:gd name="T10" fmla="*/ 58 w 60"/>
                <a:gd name="T11" fmla="*/ 1 h 98"/>
                <a:gd name="T12" fmla="*/ 56 w 60"/>
                <a:gd name="T13" fmla="*/ 0 h 98"/>
                <a:gd name="T14" fmla="*/ 0 w 60"/>
                <a:gd name="T15" fmla="*/ 89 h 98"/>
                <a:gd name="T16" fmla="*/ 0 w 60"/>
                <a:gd name="T17" fmla="*/ 97 h 98"/>
                <a:gd name="T18" fmla="*/ 2 w 60"/>
                <a:gd name="T19" fmla="*/ 98 h 98"/>
                <a:gd name="T20" fmla="*/ 13 w 60"/>
                <a:gd name="T21"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98">
                  <a:moveTo>
                    <a:pt x="13" y="94"/>
                  </a:moveTo>
                  <a:cubicBezTo>
                    <a:pt x="14" y="94"/>
                    <a:pt x="14" y="93"/>
                    <a:pt x="14" y="93"/>
                  </a:cubicBezTo>
                  <a:cubicBezTo>
                    <a:pt x="14" y="92"/>
                    <a:pt x="14" y="90"/>
                    <a:pt x="14" y="89"/>
                  </a:cubicBezTo>
                  <a:cubicBezTo>
                    <a:pt x="14" y="56"/>
                    <a:pt x="32" y="28"/>
                    <a:pt x="59" y="14"/>
                  </a:cubicBezTo>
                  <a:cubicBezTo>
                    <a:pt x="60" y="14"/>
                    <a:pt x="60" y="14"/>
                    <a:pt x="60" y="13"/>
                  </a:cubicBezTo>
                  <a:cubicBezTo>
                    <a:pt x="58" y="10"/>
                    <a:pt x="58" y="4"/>
                    <a:pt x="58" y="1"/>
                  </a:cubicBezTo>
                  <a:cubicBezTo>
                    <a:pt x="57" y="1"/>
                    <a:pt x="57" y="0"/>
                    <a:pt x="56" y="0"/>
                  </a:cubicBezTo>
                  <a:cubicBezTo>
                    <a:pt x="23" y="16"/>
                    <a:pt x="0" y="50"/>
                    <a:pt x="0" y="89"/>
                  </a:cubicBezTo>
                  <a:cubicBezTo>
                    <a:pt x="0" y="91"/>
                    <a:pt x="0" y="94"/>
                    <a:pt x="0" y="97"/>
                  </a:cubicBezTo>
                  <a:cubicBezTo>
                    <a:pt x="0" y="98"/>
                    <a:pt x="1" y="98"/>
                    <a:pt x="2" y="98"/>
                  </a:cubicBezTo>
                  <a:cubicBezTo>
                    <a:pt x="5" y="96"/>
                    <a:pt x="9" y="95"/>
                    <a:pt x="13" y="94"/>
                  </a:cubicBezTo>
                </a:path>
              </a:pathLst>
            </a:custGeom>
            <a:solidFill>
              <a:srgbClr val="00B0F0"/>
            </a:solid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6" name="Freeform 744"/>
            <p:cNvSpPr>
              <a:spLocks/>
            </p:cNvSpPr>
            <p:nvPr/>
          </p:nvSpPr>
          <p:spPr bwMode="auto">
            <a:xfrm>
              <a:off x="4475921" y="5097884"/>
              <a:ext cx="211143" cy="52193"/>
            </a:xfrm>
            <a:custGeom>
              <a:avLst/>
              <a:gdLst>
                <a:gd name="T0" fmla="*/ 103 w 113"/>
                <a:gd name="T1" fmla="*/ 0 h 28"/>
                <a:gd name="T2" fmla="*/ 102 w 113"/>
                <a:gd name="T3" fmla="*/ 0 h 28"/>
                <a:gd name="T4" fmla="*/ 56 w 113"/>
                <a:gd name="T5" fmla="*/ 14 h 28"/>
                <a:gd name="T6" fmla="*/ 10 w 113"/>
                <a:gd name="T7" fmla="*/ 0 h 28"/>
                <a:gd name="T8" fmla="*/ 9 w 113"/>
                <a:gd name="T9" fmla="*/ 0 h 28"/>
                <a:gd name="T10" fmla="*/ 0 w 113"/>
                <a:gd name="T11" fmla="*/ 8 h 28"/>
                <a:gd name="T12" fmla="*/ 0 w 113"/>
                <a:gd name="T13" fmla="*/ 10 h 28"/>
                <a:gd name="T14" fmla="*/ 56 w 113"/>
                <a:gd name="T15" fmla="*/ 28 h 28"/>
                <a:gd name="T16" fmla="*/ 112 w 113"/>
                <a:gd name="T17" fmla="*/ 10 h 28"/>
                <a:gd name="T18" fmla="*/ 112 w 113"/>
                <a:gd name="T19" fmla="*/ 8 h 28"/>
                <a:gd name="T20" fmla="*/ 103 w 113"/>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28">
                  <a:moveTo>
                    <a:pt x="103" y="0"/>
                  </a:moveTo>
                  <a:cubicBezTo>
                    <a:pt x="103" y="0"/>
                    <a:pt x="102" y="0"/>
                    <a:pt x="102" y="0"/>
                  </a:cubicBezTo>
                  <a:cubicBezTo>
                    <a:pt x="89" y="9"/>
                    <a:pt x="73" y="14"/>
                    <a:pt x="56" y="14"/>
                  </a:cubicBezTo>
                  <a:cubicBezTo>
                    <a:pt x="39" y="14"/>
                    <a:pt x="24" y="9"/>
                    <a:pt x="10" y="0"/>
                  </a:cubicBezTo>
                  <a:cubicBezTo>
                    <a:pt x="10" y="0"/>
                    <a:pt x="10" y="0"/>
                    <a:pt x="9" y="0"/>
                  </a:cubicBezTo>
                  <a:cubicBezTo>
                    <a:pt x="7" y="3"/>
                    <a:pt x="4" y="6"/>
                    <a:pt x="0" y="8"/>
                  </a:cubicBezTo>
                  <a:cubicBezTo>
                    <a:pt x="0" y="9"/>
                    <a:pt x="0" y="9"/>
                    <a:pt x="0" y="10"/>
                  </a:cubicBezTo>
                  <a:cubicBezTo>
                    <a:pt x="16" y="21"/>
                    <a:pt x="35" y="28"/>
                    <a:pt x="56" y="28"/>
                  </a:cubicBezTo>
                  <a:cubicBezTo>
                    <a:pt x="77" y="28"/>
                    <a:pt x="96" y="21"/>
                    <a:pt x="112" y="10"/>
                  </a:cubicBezTo>
                  <a:cubicBezTo>
                    <a:pt x="113" y="10"/>
                    <a:pt x="113" y="9"/>
                    <a:pt x="112" y="8"/>
                  </a:cubicBezTo>
                  <a:cubicBezTo>
                    <a:pt x="109" y="6"/>
                    <a:pt x="106" y="3"/>
                    <a:pt x="103" y="0"/>
                  </a:cubicBezTo>
                </a:path>
              </a:pathLst>
            </a:custGeom>
            <a:solidFill>
              <a:srgbClr val="00B0F0"/>
            </a:solidFill>
            <a:ln w="9525">
              <a:solidFill>
                <a:srgbClr val="003C71"/>
              </a:solidFill>
              <a:round/>
              <a:headEnd/>
              <a:tailEnd/>
            </a:ln>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7" name="Oval 745"/>
            <p:cNvSpPr>
              <a:spLocks noChangeArrowheads="1"/>
            </p:cNvSpPr>
            <p:nvPr/>
          </p:nvSpPr>
          <p:spPr bwMode="auto">
            <a:xfrm>
              <a:off x="4532068" y="4753886"/>
              <a:ext cx="96477" cy="9726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8" name="Oval 746"/>
            <p:cNvSpPr>
              <a:spLocks noChangeArrowheads="1"/>
            </p:cNvSpPr>
            <p:nvPr/>
          </p:nvSpPr>
          <p:spPr bwMode="auto">
            <a:xfrm>
              <a:off x="4677575" y="5002197"/>
              <a:ext cx="97268" cy="9726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sp>
          <p:nvSpPr>
            <p:cNvPr id="139" name="Oval 747"/>
            <p:cNvSpPr>
              <a:spLocks noChangeArrowheads="1"/>
            </p:cNvSpPr>
            <p:nvPr/>
          </p:nvSpPr>
          <p:spPr bwMode="auto">
            <a:xfrm>
              <a:off x="4388143" y="5002197"/>
              <a:ext cx="94896" cy="9726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1" tIns="45636" rIns="91271" bIns="45636" numCol="1" anchor="t" anchorCtr="0" compatLnSpc="1">
              <a:prstTxWarp prst="textNoShape">
                <a:avLst/>
              </a:prstTxWarp>
            </a:bodyPr>
            <a:lstStyle/>
            <a:p>
              <a:pPr defTabSz="685166">
                <a:defRPr/>
              </a:pPr>
              <a:endParaRPr lang="en-US" sz="798" kern="0">
                <a:solidFill>
                  <a:prstClr val="white"/>
                </a:solidFill>
                <a:ea typeface="Intel Clear" panose="020B0604020203020204" pitchFamily="34" charset="0"/>
                <a:cs typeface="Intel Clear" panose="020B0604020203020204" pitchFamily="34" charset="0"/>
                <a:sym typeface="Arial"/>
              </a:endParaRPr>
            </a:p>
          </p:txBody>
        </p:sp>
      </p:grpSp>
      <p:sp>
        <p:nvSpPr>
          <p:cNvPr id="140" name="Title 1"/>
          <p:cNvSpPr txBox="1">
            <a:spLocks/>
          </p:cNvSpPr>
          <p:nvPr/>
        </p:nvSpPr>
        <p:spPr>
          <a:xfrm>
            <a:off x="4255991" y="4083313"/>
            <a:ext cx="4914731" cy="242910"/>
          </a:xfrm>
          <a:prstGeom prst="rect">
            <a:avLst/>
          </a:prstGeom>
        </p:spPr>
        <p:txBody>
          <a:bodyPr vert="horz" wrap="square" lIns="91271" tIns="45636" rIns="91271" bIns="45636" rtlCol="0" anchor="b" anchorCtr="0">
            <a:spAutoFit/>
          </a:bodyPr>
          <a:lstStyle>
            <a:lvl1pPr algn="l" defTabSz="914400" rtl="0" eaLnBrk="1" latinLnBrk="0" hangingPunct="1">
              <a:lnSpc>
                <a:spcPct val="70000"/>
              </a:lnSpc>
              <a:spcBef>
                <a:spcPct val="0"/>
              </a:spcBef>
              <a:buNone/>
              <a:defRPr sz="4400" b="0" kern="1200">
                <a:solidFill>
                  <a:schemeClr val="tx1">
                    <a:alpha val="90000"/>
                  </a:schemeClr>
                </a:solidFill>
                <a:latin typeface="+mj-lt"/>
                <a:ea typeface="+mj-ea"/>
                <a:cs typeface="+mj-cs"/>
              </a:defRPr>
            </a:lvl1pPr>
          </a:lstStyle>
          <a:p>
            <a:pPr algn="ctr">
              <a:spcBef>
                <a:spcPts val="300"/>
              </a:spcBef>
            </a:pPr>
            <a:r>
              <a:rPr lang="en-US" sz="1399" b="1" i="1" dirty="0">
                <a:solidFill>
                  <a:srgbClr val="FFC000"/>
                </a:solidFill>
                <a:latin typeface="Intel Clear" panose="020B0604020203020204" pitchFamily="34" charset="0"/>
                <a:ea typeface="Intel Clear" panose="020B0604020203020204" pitchFamily="34" charset="0"/>
                <a:cs typeface="Intel Clear" panose="020B0604020203020204" pitchFamily="34" charset="0"/>
                <a:sym typeface="Arial"/>
              </a:rPr>
              <a:t>Powered by Intel® MKL and multi-threaded programming</a:t>
            </a:r>
          </a:p>
        </p:txBody>
      </p:sp>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26999" y="92578"/>
            <a:ext cx="1490009" cy="737714"/>
          </a:xfrm>
          <a:prstGeom prst="rect">
            <a:avLst/>
          </a:prstGeom>
        </p:spPr>
      </p:pic>
    </p:spTree>
    <p:extLst>
      <p:ext uri="{BB962C8B-B14F-4D97-AF65-F5344CB8AC3E}">
        <p14:creationId xmlns:p14="http://schemas.microsoft.com/office/powerpoint/2010/main" val="40584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Right Arrow 165"/>
          <p:cNvSpPr/>
          <p:nvPr/>
        </p:nvSpPr>
        <p:spPr>
          <a:xfrm>
            <a:off x="686823" y="1753755"/>
            <a:ext cx="5978780"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5" name="Title 1"/>
          <p:cNvSpPr txBox="1">
            <a:spLocks/>
          </p:cNvSpPr>
          <p:nvPr/>
        </p:nvSpPr>
        <p:spPr>
          <a:xfrm>
            <a:off x="0" y="0"/>
            <a:ext cx="9144001"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kern="1200">
                <a:solidFill>
                  <a:schemeClr val="tx1"/>
                </a:solidFill>
                <a:latin typeface="Bebas Neue Regular"/>
                <a:ea typeface="+mj-ea"/>
                <a:cs typeface="Bebas Neue Regular"/>
              </a:defRPr>
            </a:lvl1pPr>
          </a:lstStyle>
          <a:p>
            <a:pPr algn="ctr"/>
            <a:r>
              <a:rPr lang="en-US" sz="4000" b="1" dirty="0">
                <a:solidFill>
                  <a:srgbClr val="344C5E"/>
                </a:solidFill>
                <a:effectLst>
                  <a:glow rad="127000">
                    <a:srgbClr val="0071C5">
                      <a:alpha val="2000"/>
                    </a:srgbClr>
                  </a:glow>
                </a:effectLst>
                <a:latin typeface="Intel Clear Pro" panose="020B0804020202060201" pitchFamily="34" charset="0"/>
                <a:ea typeface="Calibri" panose="020F0502020204030204" pitchFamily="34" charset="0"/>
                <a:cs typeface="Times New Roman" panose="02020603050405020304" pitchFamily="18" charset="0"/>
              </a:rPr>
              <a:t>inside the scheduler</a:t>
            </a:r>
          </a:p>
        </p:txBody>
      </p:sp>
      <p:grpSp>
        <p:nvGrpSpPr>
          <p:cNvPr id="2" name="Group 1"/>
          <p:cNvGrpSpPr/>
          <p:nvPr/>
        </p:nvGrpSpPr>
        <p:grpSpPr>
          <a:xfrm>
            <a:off x="686558" y="864349"/>
            <a:ext cx="795089" cy="734904"/>
            <a:chOff x="3734124" y="1555850"/>
            <a:chExt cx="1720526" cy="1590289"/>
          </a:xfrm>
        </p:grpSpPr>
        <p:sp>
          <p:nvSpPr>
            <p:cNvPr id="83" name="Oval 82"/>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4" name="Oval 83"/>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5" name="Oval 84"/>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6" name="Oval 85"/>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7" name="Oval 86"/>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88" name="Oval 87"/>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89" name="Straight Arrow Connector 88"/>
            <p:cNvCxnSpPr>
              <a:endCxn id="87"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86" idx="6"/>
              <a:endCxn id="88"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84" idx="6"/>
              <a:endCxn id="87"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85" idx="6"/>
              <a:endCxn id="88"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85" idx="6"/>
              <a:endCxn id="87"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86" idx="6"/>
              <a:endCxn id="87"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84" idx="6"/>
              <a:endCxn id="88"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83" idx="6"/>
              <a:endCxn id="88"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98" name="Rectangle 97"/>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grpSp>
        <p:nvGrpSpPr>
          <p:cNvPr id="99" name="Group 98"/>
          <p:cNvGrpSpPr/>
          <p:nvPr/>
        </p:nvGrpSpPr>
        <p:grpSpPr>
          <a:xfrm>
            <a:off x="2076282" y="870674"/>
            <a:ext cx="795089" cy="734904"/>
            <a:chOff x="3734124" y="1555850"/>
            <a:chExt cx="1720526" cy="1590289"/>
          </a:xfrm>
        </p:grpSpPr>
        <p:sp>
          <p:nvSpPr>
            <p:cNvPr id="100" name="Oval 99"/>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1" name="Oval 100"/>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2" name="Oval 101"/>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3" name="Oval 102"/>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4" name="Oval 103"/>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5" name="Oval 104"/>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107" name="Straight Arrow Connector 106"/>
            <p:cNvCxnSpPr>
              <a:endCxn id="104"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stCxn id="103" idx="6"/>
              <a:endCxn id="105"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01" idx="6"/>
              <a:endCxn id="104"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102" idx="6"/>
              <a:endCxn id="105"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102" idx="6"/>
              <a:endCxn id="104"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stCxn id="103" idx="6"/>
              <a:endCxn id="104"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101" idx="6"/>
              <a:endCxn id="105"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100" idx="6"/>
              <a:endCxn id="105"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116" name="Rectangle 115"/>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grpSp>
        <p:nvGrpSpPr>
          <p:cNvPr id="117" name="Group 116"/>
          <p:cNvGrpSpPr/>
          <p:nvPr/>
        </p:nvGrpSpPr>
        <p:grpSpPr>
          <a:xfrm>
            <a:off x="3489058" y="885528"/>
            <a:ext cx="795089" cy="734904"/>
            <a:chOff x="3734124" y="1555850"/>
            <a:chExt cx="1720526" cy="1590289"/>
          </a:xfrm>
        </p:grpSpPr>
        <p:sp>
          <p:nvSpPr>
            <p:cNvPr id="120" name="Oval 119"/>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3" name="Oval 122"/>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4" name="Oval 123"/>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5" name="Oval 124"/>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6" name="Oval 125"/>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7" name="Oval 126"/>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128" name="Straight Arrow Connector 127"/>
            <p:cNvCxnSpPr>
              <a:endCxn id="126"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a:stCxn id="125" idx="6"/>
              <a:endCxn id="127"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a:stCxn id="123" idx="6"/>
              <a:endCxn id="126"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124" idx="6"/>
              <a:endCxn id="127"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24" idx="6"/>
              <a:endCxn id="126"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25" idx="6"/>
              <a:endCxn id="126"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3" idx="6"/>
              <a:endCxn id="127"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120" idx="6"/>
              <a:endCxn id="127"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137" name="Rectangle 136"/>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pic>
        <p:nvPicPr>
          <p:cNvPr id="140" name="Picture 139"/>
          <p:cNvPicPr>
            <a:picLocks noChangeAspect="1"/>
          </p:cNvPicPr>
          <p:nvPr/>
        </p:nvPicPr>
        <p:blipFill>
          <a:blip r:embed="rId3"/>
          <a:stretch>
            <a:fillRect/>
          </a:stretch>
        </p:blipFill>
        <p:spPr>
          <a:xfrm>
            <a:off x="221256" y="2302345"/>
            <a:ext cx="387804" cy="387804"/>
          </a:xfrm>
          <a:prstGeom prst="rect">
            <a:avLst/>
          </a:prstGeom>
        </p:spPr>
      </p:pic>
      <p:pic>
        <p:nvPicPr>
          <p:cNvPr id="141" name="Picture 140"/>
          <p:cNvPicPr>
            <a:picLocks noChangeAspect="1"/>
          </p:cNvPicPr>
          <p:nvPr/>
        </p:nvPicPr>
        <p:blipFill>
          <a:blip r:embed="rId3"/>
          <a:stretch>
            <a:fillRect/>
          </a:stretch>
        </p:blipFill>
        <p:spPr>
          <a:xfrm>
            <a:off x="221256" y="2869050"/>
            <a:ext cx="387804" cy="387804"/>
          </a:xfrm>
          <a:prstGeom prst="rect">
            <a:avLst/>
          </a:prstGeom>
        </p:spPr>
      </p:pic>
      <p:pic>
        <p:nvPicPr>
          <p:cNvPr id="142" name="Picture 141"/>
          <p:cNvPicPr>
            <a:picLocks noChangeAspect="1"/>
          </p:cNvPicPr>
          <p:nvPr/>
        </p:nvPicPr>
        <p:blipFill>
          <a:blip r:embed="rId3"/>
          <a:stretch>
            <a:fillRect/>
          </a:stretch>
        </p:blipFill>
        <p:spPr>
          <a:xfrm>
            <a:off x="221256" y="3414852"/>
            <a:ext cx="387804" cy="387804"/>
          </a:xfrm>
          <a:prstGeom prst="rect">
            <a:avLst/>
          </a:prstGeom>
        </p:spPr>
      </p:pic>
      <p:pic>
        <p:nvPicPr>
          <p:cNvPr id="143" name="Picture 142"/>
          <p:cNvPicPr>
            <a:picLocks noChangeAspect="1"/>
          </p:cNvPicPr>
          <p:nvPr/>
        </p:nvPicPr>
        <p:blipFill>
          <a:blip r:embed="rId3"/>
          <a:stretch>
            <a:fillRect/>
          </a:stretch>
        </p:blipFill>
        <p:spPr>
          <a:xfrm>
            <a:off x="221256" y="4109562"/>
            <a:ext cx="387804" cy="387804"/>
          </a:xfrm>
          <a:prstGeom prst="rect">
            <a:avLst/>
          </a:prstGeom>
        </p:spPr>
      </p:pic>
      <p:sp>
        <p:nvSpPr>
          <p:cNvPr id="144" name="Rectangle 143"/>
          <p:cNvSpPr/>
          <p:nvPr/>
        </p:nvSpPr>
        <p:spPr>
          <a:xfrm rot="5400000">
            <a:off x="258934" y="3725997"/>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a:latin typeface="Open Sans Cond Light"/>
              <a:cs typeface="Open Sans Cond Light"/>
            </a:endParaRPr>
          </a:p>
        </p:txBody>
      </p:sp>
      <p:sp>
        <p:nvSpPr>
          <p:cNvPr id="147" name="Oval 146"/>
          <p:cNvSpPr/>
          <p:nvPr/>
        </p:nvSpPr>
        <p:spPr>
          <a:xfrm>
            <a:off x="732247" y="238958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8" name="Oval 147"/>
          <p:cNvSpPr/>
          <p:nvPr/>
        </p:nvSpPr>
        <p:spPr>
          <a:xfrm>
            <a:off x="734419" y="294539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9" name="Oval 148"/>
          <p:cNvSpPr/>
          <p:nvPr/>
        </p:nvSpPr>
        <p:spPr>
          <a:xfrm>
            <a:off x="732247" y="3498856"/>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51" name="Oval 150"/>
          <p:cNvSpPr/>
          <p:nvPr/>
        </p:nvSpPr>
        <p:spPr>
          <a:xfrm>
            <a:off x="732247" y="4183212"/>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pic>
        <p:nvPicPr>
          <p:cNvPr id="164" name="Picture 163"/>
          <p:cNvPicPr>
            <a:picLocks noChangeAspect="1"/>
          </p:cNvPicPr>
          <p:nvPr/>
        </p:nvPicPr>
        <p:blipFill>
          <a:blip r:embed="rId3"/>
          <a:stretch>
            <a:fillRect/>
          </a:stretch>
        </p:blipFill>
        <p:spPr>
          <a:xfrm>
            <a:off x="240409" y="1754400"/>
            <a:ext cx="387804" cy="387804"/>
          </a:xfrm>
          <a:prstGeom prst="rect">
            <a:avLst/>
          </a:prstGeom>
        </p:spPr>
      </p:pic>
      <p:cxnSp>
        <p:nvCxnSpPr>
          <p:cNvPr id="167" name="Straight Arrow Connector 166"/>
          <p:cNvCxnSpPr>
            <a:stCxn id="166" idx="1"/>
            <a:endCxn id="147" idx="2"/>
          </p:cNvCxnSpPr>
          <p:nvPr/>
        </p:nvCxnSpPr>
        <p:spPr>
          <a:xfrm>
            <a:off x="686823" y="1934737"/>
            <a:ext cx="45424"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a:stCxn id="166" idx="1"/>
            <a:endCxn id="148" idx="2"/>
          </p:cNvCxnSpPr>
          <p:nvPr/>
        </p:nvCxnSpPr>
        <p:spPr>
          <a:xfrm>
            <a:off x="686823" y="1934737"/>
            <a:ext cx="47596"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stCxn id="166" idx="1"/>
            <a:endCxn id="149" idx="3"/>
          </p:cNvCxnSpPr>
          <p:nvPr/>
        </p:nvCxnSpPr>
        <p:spPr>
          <a:xfrm>
            <a:off x="686823" y="1934737"/>
            <a:ext cx="73250"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166" idx="1"/>
            <a:endCxn id="151" idx="2"/>
          </p:cNvCxnSpPr>
          <p:nvPr/>
        </p:nvCxnSpPr>
        <p:spPr>
          <a:xfrm>
            <a:off x="686823" y="1934737"/>
            <a:ext cx="45424"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19" name="Group 118"/>
          <p:cNvGrpSpPr/>
          <p:nvPr/>
        </p:nvGrpSpPr>
        <p:grpSpPr>
          <a:xfrm>
            <a:off x="4927224" y="857250"/>
            <a:ext cx="795089" cy="734904"/>
            <a:chOff x="3734124" y="1555850"/>
            <a:chExt cx="1720526" cy="1590289"/>
          </a:xfrm>
        </p:grpSpPr>
        <p:sp>
          <p:nvSpPr>
            <p:cNvPr id="121" name="Oval 120"/>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22" name="Oval 121"/>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38" name="Oval 137"/>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39" name="Oval 138"/>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5" name="Oval 144"/>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46" name="Oval 145"/>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150" name="Straight Arrow Connector 149"/>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72" name="Rectangle 171"/>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180" name="Rectangle 179"/>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sp>
        <p:nvSpPr>
          <p:cNvPr id="355" name="Rectangle 354"/>
          <p:cNvSpPr/>
          <p:nvPr/>
        </p:nvSpPr>
        <p:spPr>
          <a:xfrm>
            <a:off x="6665603" y="1753755"/>
            <a:ext cx="1948622" cy="400110"/>
          </a:xfrm>
          <a:prstGeom prst="rect">
            <a:avLst/>
          </a:prstGeom>
        </p:spPr>
        <p:txBody>
          <a:bodyPr wrap="square">
            <a:spAutoFit/>
          </a:bodyPr>
          <a:lstStyle/>
          <a:p>
            <a:r>
              <a:rPr lang="en-US" sz="2000" dirty="0" smtClean="0">
                <a:ea typeface="Oswald" charset="0"/>
                <a:cs typeface="Oswald Regular"/>
              </a:rPr>
              <a:t>Scheduler</a:t>
            </a:r>
            <a:endParaRPr lang="en-US" sz="2000" dirty="0">
              <a:ea typeface="Oswald" charset="0"/>
              <a:cs typeface="Oswald Regular"/>
            </a:endParaRPr>
          </a:p>
        </p:txBody>
      </p:sp>
      <p:sp>
        <p:nvSpPr>
          <p:cNvPr id="356" name="Rectangle 355"/>
          <p:cNvSpPr/>
          <p:nvPr/>
        </p:nvSpPr>
        <p:spPr>
          <a:xfrm>
            <a:off x="646519" y="1694812"/>
            <a:ext cx="361464" cy="523220"/>
          </a:xfrm>
          <a:prstGeom prst="rect">
            <a:avLst/>
          </a:prstGeom>
        </p:spPr>
        <p:txBody>
          <a:bodyPr wrap="square">
            <a:spAutoFit/>
          </a:bodyPr>
          <a:lstStyle/>
          <a:p>
            <a:r>
              <a:rPr lang="en-US" sz="2800" smtClean="0">
                <a:latin typeface="Oswald" charset="0"/>
                <a:ea typeface="Oswald" charset="0"/>
                <a:cs typeface="Oswald" charset="0"/>
              </a:rPr>
              <a:t>?</a:t>
            </a:r>
            <a:endParaRPr lang="en-US" sz="2800">
              <a:latin typeface="Oswald" charset="0"/>
              <a:ea typeface="Oswald" charset="0"/>
              <a:cs typeface="Oswald" charset="0"/>
            </a:endParaRPr>
          </a:p>
        </p:txBody>
      </p:sp>
      <p:sp>
        <p:nvSpPr>
          <p:cNvPr id="361" name="Rectangle 360"/>
          <p:cNvSpPr/>
          <p:nvPr/>
        </p:nvSpPr>
        <p:spPr>
          <a:xfrm>
            <a:off x="2537474" y="2597667"/>
            <a:ext cx="2378380" cy="1460481"/>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smtClean="0">
                <a:latin typeface="Oswald Regular"/>
                <a:ea typeface="Oswald" charset="0"/>
                <a:cs typeface="Oswald Regular"/>
              </a:rPr>
              <a:t>(1)</a:t>
            </a:r>
          </a:p>
          <a:p>
            <a:pPr algn="ctr"/>
            <a:r>
              <a:rPr lang="en-US" sz="2000" smtClean="0">
                <a:latin typeface="Oswald Regular"/>
                <a:ea typeface="Oswald" charset="0"/>
                <a:cs typeface="Oswald Regular"/>
              </a:rPr>
              <a:t>Decide how to assign tasks to machines</a:t>
            </a:r>
          </a:p>
          <a:p>
            <a:pPr algn="ctr"/>
            <a:r>
              <a:rPr lang="en-US">
                <a:latin typeface="Oswald Regular"/>
                <a:cs typeface="Oswald Regular"/>
              </a:rPr>
              <a:t>d</a:t>
            </a:r>
            <a:r>
              <a:rPr lang="en-US" smtClean="0">
                <a:latin typeface="Oswald Regular"/>
                <a:cs typeface="Oswald Regular"/>
              </a:rPr>
              <a:t>ata locality</a:t>
            </a:r>
          </a:p>
          <a:p>
            <a:pPr algn="ctr"/>
            <a:r>
              <a:rPr lang="en-US" smtClean="0">
                <a:latin typeface="Oswald Regular"/>
                <a:cs typeface="Oswald Regular"/>
              </a:rPr>
              <a:t>fair sharing</a:t>
            </a:r>
            <a:endParaRPr lang="en-US">
              <a:latin typeface="Oswald Regular"/>
              <a:cs typeface="Oswald Regular"/>
            </a:endParaRPr>
          </a:p>
        </p:txBody>
      </p:sp>
      <p:sp>
        <p:nvSpPr>
          <p:cNvPr id="362" name="Rectangle 361"/>
          <p:cNvSpPr/>
          <p:nvPr/>
        </p:nvSpPr>
        <p:spPr>
          <a:xfrm>
            <a:off x="1479474" y="2371021"/>
            <a:ext cx="6164683" cy="203301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Oswald Regular"/>
              <a:cs typeface="Oswald Regular"/>
            </a:endParaRPr>
          </a:p>
        </p:txBody>
      </p:sp>
      <p:cxnSp>
        <p:nvCxnSpPr>
          <p:cNvPr id="363" name="Straight Arrow Connector 362"/>
          <p:cNvCxnSpPr/>
          <p:nvPr/>
        </p:nvCxnSpPr>
        <p:spPr>
          <a:xfrm>
            <a:off x="839223" y="2087137"/>
            <a:ext cx="640252" cy="228608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5" name="Straight Arrow Connector 364"/>
          <p:cNvCxnSpPr/>
          <p:nvPr/>
        </p:nvCxnSpPr>
        <p:spPr>
          <a:xfrm>
            <a:off x="922256" y="1861802"/>
            <a:ext cx="6721901" cy="503343"/>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26" name="Rectangle 425"/>
          <p:cNvSpPr/>
          <p:nvPr/>
        </p:nvSpPr>
        <p:spPr>
          <a:xfrm>
            <a:off x="5265778" y="2597666"/>
            <a:ext cx="2271491" cy="905407"/>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smtClean="0">
                <a:latin typeface="Oswald Regular"/>
                <a:ea typeface="Oswald" charset="0"/>
                <a:cs typeface="Oswald Regular"/>
              </a:rPr>
              <a:t>(2)</a:t>
            </a:r>
          </a:p>
          <a:p>
            <a:pPr algn="ctr"/>
            <a:r>
              <a:rPr lang="en-US" sz="2000" smtClean="0">
                <a:latin typeface="Oswald Regular"/>
                <a:ea typeface="Oswald" charset="0"/>
                <a:cs typeface="Oswald Regular"/>
              </a:rPr>
              <a:t>Serialize and send tasks</a:t>
            </a:r>
            <a:endParaRPr lang="en-US">
              <a:latin typeface="Oswald Regular"/>
              <a:cs typeface="Oswald Regular"/>
            </a:endParaRPr>
          </a:p>
        </p:txBody>
      </p:sp>
      <p:grpSp>
        <p:nvGrpSpPr>
          <p:cNvPr id="465" name="Group 464"/>
          <p:cNvGrpSpPr/>
          <p:nvPr/>
        </p:nvGrpSpPr>
        <p:grpSpPr>
          <a:xfrm>
            <a:off x="1707122" y="2549332"/>
            <a:ext cx="795089" cy="734904"/>
            <a:chOff x="3734124" y="1555850"/>
            <a:chExt cx="1720526" cy="1590289"/>
          </a:xfrm>
        </p:grpSpPr>
        <p:sp>
          <p:nvSpPr>
            <p:cNvPr id="466" name="Oval 465"/>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latin typeface="Oswald Regular"/>
                <a:cs typeface="Oswald Regular"/>
              </a:endParaRPr>
            </a:p>
          </p:txBody>
        </p:sp>
        <p:sp>
          <p:nvSpPr>
            <p:cNvPr id="467" name="Oval 466"/>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latin typeface="Oswald Regular"/>
                <a:cs typeface="Oswald Regular"/>
              </a:endParaRPr>
            </a:p>
          </p:txBody>
        </p:sp>
        <p:sp>
          <p:nvSpPr>
            <p:cNvPr id="468" name="Oval 467"/>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latin typeface="Oswald Regular"/>
                <a:cs typeface="Oswald Regular"/>
              </a:endParaRPr>
            </a:p>
          </p:txBody>
        </p:sp>
        <p:sp>
          <p:nvSpPr>
            <p:cNvPr id="469" name="Oval 468"/>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latin typeface="Oswald Regular"/>
                <a:cs typeface="Oswald Regular"/>
              </a:endParaRPr>
            </a:p>
          </p:txBody>
        </p:sp>
        <p:sp>
          <p:nvSpPr>
            <p:cNvPr id="470" name="Oval 469"/>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latin typeface="Oswald Regular"/>
                <a:cs typeface="Oswald Regular"/>
              </a:endParaRPr>
            </a:p>
          </p:txBody>
        </p:sp>
        <p:sp>
          <p:nvSpPr>
            <p:cNvPr id="471" name="Oval 470"/>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latin typeface="Oswald Regular"/>
                <a:cs typeface="Oswald Regular"/>
              </a:endParaRPr>
            </a:p>
          </p:txBody>
        </p:sp>
        <p:cxnSp>
          <p:nvCxnSpPr>
            <p:cNvPr id="479" name="Straight Arrow Connector 478"/>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0" name="Straight Arrow Connector 479"/>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1" name="Straight Arrow Connector 480"/>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2" name="Straight Arrow Connector 481"/>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3" name="Straight Arrow Connector 48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4" name="Straight Arrow Connector 48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5" name="Straight Arrow Connector 484"/>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6" name="Straight Arrow Connector 485"/>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487" name="Rectangle 486"/>
            <p:cNvSpPr/>
            <p:nvPr/>
          </p:nvSpPr>
          <p:spPr>
            <a:xfrm rot="5400000">
              <a:off x="3761875" y="1984916"/>
              <a:ext cx="677110" cy="732611"/>
            </a:xfrm>
            <a:prstGeom prst="rect">
              <a:avLst/>
            </a:prstGeom>
          </p:spPr>
          <p:txBody>
            <a:bodyPr wrap="none">
              <a:spAutoFit/>
            </a:bodyPr>
            <a:lstStyle/>
            <a:p>
              <a:pPr algn="ctr"/>
              <a:r>
                <a:rPr lang="is-IS" sz="1600" b="1" smtClean="0">
                  <a:latin typeface="Oswald Regular"/>
                  <a:cs typeface="Oswald Regular"/>
                </a:rPr>
                <a:t>…</a:t>
              </a:r>
              <a:endParaRPr lang="en-US" sz="1600" b="1">
                <a:latin typeface="Oswald Regular"/>
                <a:cs typeface="Oswald Regular"/>
              </a:endParaRPr>
            </a:p>
          </p:txBody>
        </p:sp>
        <p:sp>
          <p:nvSpPr>
            <p:cNvPr id="488" name="Rectangle 487"/>
            <p:cNvSpPr/>
            <p:nvPr/>
          </p:nvSpPr>
          <p:spPr>
            <a:xfrm rot="5400000">
              <a:off x="4749790" y="1984916"/>
              <a:ext cx="677110" cy="732611"/>
            </a:xfrm>
            <a:prstGeom prst="rect">
              <a:avLst/>
            </a:prstGeom>
          </p:spPr>
          <p:txBody>
            <a:bodyPr wrap="none">
              <a:spAutoFit/>
            </a:bodyPr>
            <a:lstStyle/>
            <a:p>
              <a:pPr algn="ctr"/>
              <a:r>
                <a:rPr lang="is-IS" sz="1600" b="1" smtClean="0">
                  <a:latin typeface="Oswald Regular"/>
                  <a:cs typeface="Oswald Regular"/>
                </a:rPr>
                <a:t>…</a:t>
              </a:r>
              <a:endParaRPr lang="en-US" sz="1600" b="1">
                <a:latin typeface="Oswald Regular"/>
                <a:cs typeface="Oswald Regular"/>
              </a:endParaRPr>
            </a:p>
          </p:txBody>
        </p:sp>
      </p:grpSp>
      <p:pic>
        <p:nvPicPr>
          <p:cNvPr id="489" name="Picture 488"/>
          <p:cNvPicPr>
            <a:picLocks noChangeAspect="1"/>
          </p:cNvPicPr>
          <p:nvPr/>
        </p:nvPicPr>
        <p:blipFill>
          <a:blip r:embed="rId3"/>
          <a:stretch>
            <a:fillRect/>
          </a:stretch>
        </p:blipFill>
        <p:spPr>
          <a:xfrm>
            <a:off x="1771545" y="3516197"/>
            <a:ext cx="267920" cy="267920"/>
          </a:xfrm>
          <a:prstGeom prst="rect">
            <a:avLst/>
          </a:prstGeom>
        </p:spPr>
      </p:pic>
      <p:pic>
        <p:nvPicPr>
          <p:cNvPr id="490" name="Picture 489"/>
          <p:cNvPicPr>
            <a:picLocks noChangeAspect="1"/>
          </p:cNvPicPr>
          <p:nvPr/>
        </p:nvPicPr>
        <p:blipFill>
          <a:blip r:embed="rId3"/>
          <a:stretch>
            <a:fillRect/>
          </a:stretch>
        </p:blipFill>
        <p:spPr>
          <a:xfrm>
            <a:off x="2030681" y="3586639"/>
            <a:ext cx="267920" cy="267920"/>
          </a:xfrm>
          <a:prstGeom prst="rect">
            <a:avLst/>
          </a:prstGeom>
        </p:spPr>
      </p:pic>
      <p:pic>
        <p:nvPicPr>
          <p:cNvPr id="492" name="Picture 491"/>
          <p:cNvPicPr>
            <a:picLocks noChangeAspect="1"/>
          </p:cNvPicPr>
          <p:nvPr/>
        </p:nvPicPr>
        <p:blipFill>
          <a:blip r:embed="rId3"/>
          <a:stretch>
            <a:fillRect/>
          </a:stretch>
        </p:blipFill>
        <p:spPr>
          <a:xfrm>
            <a:off x="1769182" y="3842247"/>
            <a:ext cx="267920" cy="267920"/>
          </a:xfrm>
          <a:prstGeom prst="rect">
            <a:avLst/>
          </a:prstGeom>
        </p:spPr>
      </p:pic>
      <p:pic>
        <p:nvPicPr>
          <p:cNvPr id="493" name="Picture 492"/>
          <p:cNvPicPr>
            <a:picLocks noChangeAspect="1"/>
          </p:cNvPicPr>
          <p:nvPr/>
        </p:nvPicPr>
        <p:blipFill>
          <a:blip r:embed="rId3"/>
          <a:stretch>
            <a:fillRect/>
          </a:stretch>
        </p:blipFill>
        <p:spPr>
          <a:xfrm>
            <a:off x="2028318" y="3912689"/>
            <a:ext cx="267920" cy="267920"/>
          </a:xfrm>
          <a:prstGeom prst="rect">
            <a:avLst/>
          </a:prstGeom>
        </p:spPr>
      </p:pic>
      <p:sp>
        <p:nvSpPr>
          <p:cNvPr id="118" name="Rectangle 117"/>
          <p:cNvSpPr/>
          <p:nvPr/>
        </p:nvSpPr>
        <p:spPr>
          <a:xfrm>
            <a:off x="1841377" y="1689994"/>
            <a:ext cx="361464" cy="523220"/>
          </a:xfrm>
          <a:prstGeom prst="rect">
            <a:avLst/>
          </a:prstGeom>
        </p:spPr>
        <p:txBody>
          <a:bodyPr wrap="square">
            <a:spAutoFit/>
          </a:bodyPr>
          <a:lstStyle/>
          <a:p>
            <a:r>
              <a:rPr lang="en-US" sz="2800" dirty="0" smtClean="0">
                <a:latin typeface="Oswald" charset="0"/>
                <a:ea typeface="Oswald" charset="0"/>
                <a:cs typeface="Oswald" charset="0"/>
              </a:rPr>
              <a:t>?</a:t>
            </a:r>
            <a:endParaRPr lang="en-US" sz="2800" dirty="0">
              <a:latin typeface="Oswald" charset="0"/>
              <a:ea typeface="Oswald" charset="0"/>
              <a:cs typeface="Oswald" charset="0"/>
            </a:endParaRPr>
          </a:p>
        </p:txBody>
      </p:sp>
      <p:sp>
        <p:nvSpPr>
          <p:cNvPr id="152" name="Rectangle 151"/>
          <p:cNvSpPr/>
          <p:nvPr/>
        </p:nvSpPr>
        <p:spPr>
          <a:xfrm>
            <a:off x="1792671" y="666207"/>
            <a:ext cx="1123420" cy="1529952"/>
          </a:xfrm>
          <a:prstGeom prst="rect">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4" name="Rectangle 153"/>
          <p:cNvSpPr/>
          <p:nvPr/>
        </p:nvSpPr>
        <p:spPr>
          <a:xfrm>
            <a:off x="1583107" y="2495721"/>
            <a:ext cx="5925622" cy="1796274"/>
          </a:xfrm>
          <a:prstGeom prst="rect">
            <a:avLst/>
          </a:prstGeom>
          <a:solidFill>
            <a:schemeClr val="bg1">
              <a:alpha val="81000"/>
            </a:schemeClr>
          </a:solidFill>
        </p:spPr>
        <p:txBody>
          <a:bodyPr wrap="square" anchor="ctr" anchorCtr="0">
            <a:noAutofit/>
          </a:bodyPr>
          <a:lstStyle/>
          <a:p>
            <a:pPr algn="ctr"/>
            <a:r>
              <a:rPr lang="en-US" sz="3200" dirty="0" err="1" smtClean="0">
                <a:ea typeface="Oswald" charset="0"/>
                <a:cs typeface="Oswald Regular"/>
              </a:rPr>
              <a:t>BigDL</a:t>
            </a:r>
            <a:r>
              <a:rPr lang="en-US" sz="3200" dirty="0" smtClean="0">
                <a:ea typeface="Oswald" charset="0"/>
                <a:cs typeface="Oswald Regular"/>
              </a:rPr>
              <a:t> tasks are </a:t>
            </a:r>
            <a:r>
              <a:rPr lang="en-US" sz="3200" dirty="0" smtClean="0">
                <a:ea typeface="Oswald" charset="0"/>
                <a:cs typeface="Oswald Regular"/>
              </a:rPr>
              <a:t>Repetitive</a:t>
            </a:r>
            <a:r>
              <a:rPr lang="en-US" sz="3200" dirty="0" smtClean="0">
                <a:ea typeface="Oswald" charset="0"/>
                <a:cs typeface="Oswald Regular"/>
              </a:rPr>
              <a:t>:</a:t>
            </a:r>
          </a:p>
          <a:p>
            <a:pPr algn="ctr"/>
            <a:r>
              <a:rPr lang="en-US" sz="3600" b="1" dirty="0" smtClean="0">
                <a:solidFill>
                  <a:srgbClr val="FF0000"/>
                </a:solidFill>
                <a:ea typeface="Oswald" charset="0"/>
                <a:cs typeface="Oswald Regular"/>
              </a:rPr>
              <a:t>Reuse scheduling decisions!</a:t>
            </a:r>
          </a:p>
        </p:txBody>
      </p:sp>
    </p:spTree>
    <p:extLst>
      <p:ext uri="{BB962C8B-B14F-4D97-AF65-F5344CB8AC3E}">
        <p14:creationId xmlns:p14="http://schemas.microsoft.com/office/powerpoint/2010/main" val="18236228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52" grpId="0" animBg="1"/>
      <p:bldP spid="1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ight Arrow 375"/>
          <p:cNvSpPr/>
          <p:nvPr/>
        </p:nvSpPr>
        <p:spPr>
          <a:xfrm>
            <a:off x="1688869" y="1795776"/>
            <a:ext cx="5978780"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25" name="Picture 724"/>
          <p:cNvPicPr>
            <a:picLocks noChangeAspect="1"/>
          </p:cNvPicPr>
          <p:nvPr/>
        </p:nvPicPr>
        <p:blipFill>
          <a:blip r:embed="rId3"/>
          <a:stretch>
            <a:fillRect/>
          </a:stretch>
        </p:blipFill>
        <p:spPr>
          <a:xfrm>
            <a:off x="1247781" y="2344366"/>
            <a:ext cx="387804" cy="387804"/>
          </a:xfrm>
          <a:prstGeom prst="rect">
            <a:avLst/>
          </a:prstGeom>
        </p:spPr>
      </p:pic>
      <p:pic>
        <p:nvPicPr>
          <p:cNvPr id="726" name="Picture 725"/>
          <p:cNvPicPr>
            <a:picLocks noChangeAspect="1"/>
          </p:cNvPicPr>
          <p:nvPr/>
        </p:nvPicPr>
        <p:blipFill>
          <a:blip r:embed="rId3"/>
          <a:stretch>
            <a:fillRect/>
          </a:stretch>
        </p:blipFill>
        <p:spPr>
          <a:xfrm>
            <a:off x="1247781" y="2911071"/>
            <a:ext cx="387804" cy="387804"/>
          </a:xfrm>
          <a:prstGeom prst="rect">
            <a:avLst/>
          </a:prstGeom>
        </p:spPr>
      </p:pic>
      <p:pic>
        <p:nvPicPr>
          <p:cNvPr id="727" name="Picture 726"/>
          <p:cNvPicPr>
            <a:picLocks noChangeAspect="1"/>
          </p:cNvPicPr>
          <p:nvPr/>
        </p:nvPicPr>
        <p:blipFill>
          <a:blip r:embed="rId3"/>
          <a:stretch>
            <a:fillRect/>
          </a:stretch>
        </p:blipFill>
        <p:spPr>
          <a:xfrm>
            <a:off x="1247781" y="3456873"/>
            <a:ext cx="387804" cy="387804"/>
          </a:xfrm>
          <a:prstGeom prst="rect">
            <a:avLst/>
          </a:prstGeom>
        </p:spPr>
      </p:pic>
      <p:pic>
        <p:nvPicPr>
          <p:cNvPr id="728" name="Picture 727"/>
          <p:cNvPicPr>
            <a:picLocks noChangeAspect="1"/>
          </p:cNvPicPr>
          <p:nvPr/>
        </p:nvPicPr>
        <p:blipFill>
          <a:blip r:embed="rId3"/>
          <a:stretch>
            <a:fillRect/>
          </a:stretch>
        </p:blipFill>
        <p:spPr>
          <a:xfrm>
            <a:off x="1247781" y="4151583"/>
            <a:ext cx="387804" cy="387804"/>
          </a:xfrm>
          <a:prstGeom prst="rect">
            <a:avLst/>
          </a:prstGeom>
        </p:spPr>
      </p:pic>
      <p:sp>
        <p:nvSpPr>
          <p:cNvPr id="729" name="Rectangle 728"/>
          <p:cNvSpPr/>
          <p:nvPr/>
        </p:nvSpPr>
        <p:spPr>
          <a:xfrm rot="5400000">
            <a:off x="1285459" y="3768018"/>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dirty="0">
              <a:latin typeface="Open Sans Cond Light"/>
              <a:cs typeface="Open Sans Cond Light"/>
            </a:endParaRPr>
          </a:p>
        </p:txBody>
      </p:sp>
      <p:sp>
        <p:nvSpPr>
          <p:cNvPr id="730" name="Oval 729"/>
          <p:cNvSpPr/>
          <p:nvPr/>
        </p:nvSpPr>
        <p:spPr>
          <a:xfrm>
            <a:off x="1758772" y="2431606"/>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1" name="Oval 730"/>
          <p:cNvSpPr/>
          <p:nvPr/>
        </p:nvSpPr>
        <p:spPr>
          <a:xfrm>
            <a:off x="1760944" y="2987412"/>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2" name="Oval 731"/>
          <p:cNvSpPr/>
          <p:nvPr/>
        </p:nvSpPr>
        <p:spPr>
          <a:xfrm>
            <a:off x="1758772" y="3540877"/>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3" name="Oval 732"/>
          <p:cNvSpPr/>
          <p:nvPr/>
        </p:nvSpPr>
        <p:spPr>
          <a:xfrm>
            <a:off x="1758772" y="4225233"/>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4" name="Right Arrow 733"/>
          <p:cNvSpPr/>
          <p:nvPr/>
        </p:nvSpPr>
        <p:spPr>
          <a:xfrm>
            <a:off x="1993285" y="2338993"/>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5" name="Right Arrow 734"/>
          <p:cNvSpPr/>
          <p:nvPr/>
        </p:nvSpPr>
        <p:spPr>
          <a:xfrm>
            <a:off x="2009189" y="2896008"/>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6" name="Right Arrow 735"/>
          <p:cNvSpPr/>
          <p:nvPr/>
        </p:nvSpPr>
        <p:spPr>
          <a:xfrm>
            <a:off x="2005115" y="344798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7" name="Right Arrow 736"/>
          <p:cNvSpPr/>
          <p:nvPr/>
        </p:nvSpPr>
        <p:spPr>
          <a:xfrm>
            <a:off x="2005115" y="4145521"/>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42" name="Picture 741"/>
          <p:cNvPicPr>
            <a:picLocks noChangeAspect="1"/>
          </p:cNvPicPr>
          <p:nvPr/>
        </p:nvPicPr>
        <p:blipFill>
          <a:blip r:embed="rId3"/>
          <a:stretch>
            <a:fillRect/>
          </a:stretch>
        </p:blipFill>
        <p:spPr>
          <a:xfrm>
            <a:off x="1267856" y="1796421"/>
            <a:ext cx="387804" cy="387804"/>
          </a:xfrm>
          <a:prstGeom prst="rect">
            <a:avLst/>
          </a:prstGeom>
        </p:spPr>
      </p:pic>
      <p:cxnSp>
        <p:nvCxnSpPr>
          <p:cNvPr id="743" name="Straight Arrow Connector 742"/>
          <p:cNvCxnSpPr>
            <a:stCxn id="376" idx="1"/>
            <a:endCxn id="730" idx="2"/>
          </p:cNvCxnSpPr>
          <p:nvPr/>
        </p:nvCxnSpPr>
        <p:spPr>
          <a:xfrm>
            <a:off x="1688869" y="1976758"/>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4" name="Straight Arrow Connector 743"/>
          <p:cNvCxnSpPr>
            <a:stCxn id="376" idx="1"/>
            <a:endCxn id="731" idx="2"/>
          </p:cNvCxnSpPr>
          <p:nvPr/>
        </p:nvCxnSpPr>
        <p:spPr>
          <a:xfrm>
            <a:off x="1688869" y="1976758"/>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5" name="Straight Arrow Connector 744"/>
          <p:cNvCxnSpPr>
            <a:stCxn id="376" idx="1"/>
            <a:endCxn id="732" idx="3"/>
          </p:cNvCxnSpPr>
          <p:nvPr/>
        </p:nvCxnSpPr>
        <p:spPr>
          <a:xfrm>
            <a:off x="1688869" y="1976758"/>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p:cNvCxnSpPr>
            <a:stCxn id="376" idx="1"/>
            <a:endCxn id="733" idx="2"/>
          </p:cNvCxnSpPr>
          <p:nvPr/>
        </p:nvCxnSpPr>
        <p:spPr>
          <a:xfrm>
            <a:off x="1688869" y="1976758"/>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4" name="Rounded Rectangle 803"/>
          <p:cNvSpPr/>
          <p:nvPr/>
        </p:nvSpPr>
        <p:spPr>
          <a:xfrm>
            <a:off x="2127306" y="3078477"/>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5" name="Oval 804"/>
          <p:cNvSpPr/>
          <p:nvPr/>
        </p:nvSpPr>
        <p:spPr>
          <a:xfrm>
            <a:off x="2229524" y="2996962"/>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6" name="Triangle 265"/>
          <p:cNvSpPr/>
          <p:nvPr/>
        </p:nvSpPr>
        <p:spPr>
          <a:xfrm>
            <a:off x="2006724" y="2995060"/>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7" name="Triangle 266"/>
          <p:cNvSpPr/>
          <p:nvPr/>
        </p:nvSpPr>
        <p:spPr>
          <a:xfrm>
            <a:off x="2205321" y="3541794"/>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8" name="Oval 807"/>
          <p:cNvSpPr/>
          <p:nvPr/>
        </p:nvSpPr>
        <p:spPr>
          <a:xfrm>
            <a:off x="2066515" y="362575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9" name="Rounded Rectangle 808"/>
          <p:cNvSpPr/>
          <p:nvPr/>
        </p:nvSpPr>
        <p:spPr>
          <a:xfrm>
            <a:off x="2161327" y="3638948"/>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Triangle 269"/>
          <p:cNvSpPr/>
          <p:nvPr/>
        </p:nvSpPr>
        <p:spPr>
          <a:xfrm>
            <a:off x="2007967" y="353042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1" name="Triangle 270"/>
          <p:cNvSpPr/>
          <p:nvPr/>
        </p:nvSpPr>
        <p:spPr>
          <a:xfrm>
            <a:off x="2063051" y="250334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2" name="Oval 811"/>
          <p:cNvSpPr/>
          <p:nvPr/>
        </p:nvSpPr>
        <p:spPr>
          <a:xfrm>
            <a:off x="2187591" y="252042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3" name="Oval 812"/>
          <p:cNvSpPr/>
          <p:nvPr/>
        </p:nvSpPr>
        <p:spPr>
          <a:xfrm>
            <a:off x="2000126" y="2435511"/>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4" name="Triangle 274"/>
          <p:cNvSpPr/>
          <p:nvPr/>
        </p:nvSpPr>
        <p:spPr>
          <a:xfrm>
            <a:off x="2129043" y="242509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5" name="Triangle 275"/>
          <p:cNvSpPr/>
          <p:nvPr/>
        </p:nvSpPr>
        <p:spPr>
          <a:xfrm>
            <a:off x="2044359" y="423656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6" name="Rounded Rectangle 815"/>
          <p:cNvSpPr/>
          <p:nvPr/>
        </p:nvSpPr>
        <p:spPr>
          <a:xfrm>
            <a:off x="2029446" y="433365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7" name="Rounded Rectangle 816"/>
          <p:cNvSpPr/>
          <p:nvPr/>
        </p:nvSpPr>
        <p:spPr>
          <a:xfrm>
            <a:off x="2153210" y="4281221"/>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178887" y="2338992"/>
            <a:ext cx="1287427" cy="2168491"/>
            <a:chOff x="3178887" y="2338992"/>
            <a:chExt cx="1287427" cy="2168491"/>
          </a:xfrm>
        </p:grpSpPr>
        <p:sp>
          <p:nvSpPr>
            <p:cNvPr id="756" name="Oval 755"/>
            <p:cNvSpPr/>
            <p:nvPr/>
          </p:nvSpPr>
          <p:spPr>
            <a:xfrm>
              <a:off x="3178887" y="243160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7" name="Oval 756"/>
            <p:cNvSpPr/>
            <p:nvPr/>
          </p:nvSpPr>
          <p:spPr>
            <a:xfrm>
              <a:off x="3181059" y="298741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8" name="Oval 757"/>
            <p:cNvSpPr/>
            <p:nvPr/>
          </p:nvSpPr>
          <p:spPr>
            <a:xfrm>
              <a:off x="3178887" y="3540876"/>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9" name="Oval 758"/>
            <p:cNvSpPr/>
            <p:nvPr/>
          </p:nvSpPr>
          <p:spPr>
            <a:xfrm>
              <a:off x="3178887" y="4225232"/>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0" name="Right Arrow 759"/>
            <p:cNvSpPr/>
            <p:nvPr/>
          </p:nvSpPr>
          <p:spPr>
            <a:xfrm>
              <a:off x="3413400" y="2338992"/>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1" name="Right Arrow 760"/>
            <p:cNvSpPr/>
            <p:nvPr/>
          </p:nvSpPr>
          <p:spPr>
            <a:xfrm>
              <a:off x="3429304" y="2896007"/>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2" name="Right Arrow 761"/>
            <p:cNvSpPr/>
            <p:nvPr/>
          </p:nvSpPr>
          <p:spPr>
            <a:xfrm>
              <a:off x="3425230" y="3447979"/>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3" name="Right Arrow 762"/>
            <p:cNvSpPr/>
            <p:nvPr/>
          </p:nvSpPr>
          <p:spPr>
            <a:xfrm>
              <a:off x="3425230" y="414552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4" name="Oval 763"/>
            <p:cNvSpPr/>
            <p:nvPr/>
          </p:nvSpPr>
          <p:spPr>
            <a:xfrm>
              <a:off x="3919933" y="2993718"/>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5" name="Oval 764"/>
            <p:cNvSpPr/>
            <p:nvPr/>
          </p:nvSpPr>
          <p:spPr>
            <a:xfrm>
              <a:off x="3929253" y="4219732"/>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6" name="Right Arrow 765"/>
            <p:cNvSpPr/>
            <p:nvPr/>
          </p:nvSpPr>
          <p:spPr>
            <a:xfrm>
              <a:off x="4143097" y="2888480"/>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7" name="Right Arrow 766"/>
            <p:cNvSpPr/>
            <p:nvPr/>
          </p:nvSpPr>
          <p:spPr>
            <a:xfrm>
              <a:off x="4161103" y="4139528"/>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44" name="Triangle 316"/>
            <p:cNvSpPr/>
            <p:nvPr/>
          </p:nvSpPr>
          <p:spPr>
            <a:xfrm>
              <a:off x="3491374" y="2971049"/>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45" name="Rounded Rectangle 844"/>
            <p:cNvSpPr/>
            <p:nvPr/>
          </p:nvSpPr>
          <p:spPr>
            <a:xfrm>
              <a:off x="3595966" y="3039257"/>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6" name="Rounded Rectangle 845"/>
            <p:cNvSpPr/>
            <p:nvPr/>
          </p:nvSpPr>
          <p:spPr>
            <a:xfrm>
              <a:off x="3447380" y="3081644"/>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7" name="Triangle 320"/>
            <p:cNvSpPr/>
            <p:nvPr/>
          </p:nvSpPr>
          <p:spPr>
            <a:xfrm>
              <a:off x="3538164" y="353126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48" name="Oval 847"/>
            <p:cNvSpPr/>
            <p:nvPr/>
          </p:nvSpPr>
          <p:spPr>
            <a:xfrm>
              <a:off x="3433781" y="3576128"/>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49" name="Rounded Rectangle 848"/>
            <p:cNvSpPr/>
            <p:nvPr/>
          </p:nvSpPr>
          <p:spPr>
            <a:xfrm>
              <a:off x="3647015" y="3596750"/>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Oval 849"/>
            <p:cNvSpPr/>
            <p:nvPr/>
          </p:nvSpPr>
          <p:spPr>
            <a:xfrm>
              <a:off x="3584020" y="2464015"/>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1" name="Rounded Rectangle 850"/>
            <p:cNvSpPr/>
            <p:nvPr/>
          </p:nvSpPr>
          <p:spPr>
            <a:xfrm>
              <a:off x="3486413" y="2524715"/>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2" name="Triangle 325"/>
            <p:cNvSpPr/>
            <p:nvPr/>
          </p:nvSpPr>
          <p:spPr>
            <a:xfrm>
              <a:off x="3427019" y="2425097"/>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53" name="Oval 852"/>
            <p:cNvSpPr/>
            <p:nvPr/>
          </p:nvSpPr>
          <p:spPr>
            <a:xfrm>
              <a:off x="3441783" y="4237138"/>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4" name="Oval 853"/>
            <p:cNvSpPr/>
            <p:nvPr/>
          </p:nvSpPr>
          <p:spPr>
            <a:xfrm>
              <a:off x="3523900" y="4306877"/>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5" name="Triangle 328"/>
            <p:cNvSpPr/>
            <p:nvPr/>
          </p:nvSpPr>
          <p:spPr>
            <a:xfrm>
              <a:off x="3622152" y="4237138"/>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56" name="Rounded Rectangle 855"/>
            <p:cNvSpPr/>
            <p:nvPr/>
          </p:nvSpPr>
          <p:spPr>
            <a:xfrm>
              <a:off x="4327213" y="3008842"/>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7" name="Rounded Rectangle 856"/>
            <p:cNvSpPr/>
            <p:nvPr/>
          </p:nvSpPr>
          <p:spPr>
            <a:xfrm>
              <a:off x="4214765" y="3081265"/>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8" name="Rounded Rectangle 857"/>
            <p:cNvSpPr/>
            <p:nvPr/>
          </p:nvSpPr>
          <p:spPr>
            <a:xfrm>
              <a:off x="4164401" y="2987722"/>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9" name="Triangle 332"/>
            <p:cNvSpPr/>
            <p:nvPr/>
          </p:nvSpPr>
          <p:spPr>
            <a:xfrm>
              <a:off x="4292011" y="4199840"/>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0" name="Triangle 333"/>
            <p:cNvSpPr/>
            <p:nvPr/>
          </p:nvSpPr>
          <p:spPr>
            <a:xfrm>
              <a:off x="4296835" y="430543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1" name="Triangle 334"/>
            <p:cNvSpPr/>
            <p:nvPr/>
          </p:nvSpPr>
          <p:spPr>
            <a:xfrm>
              <a:off x="4163668" y="4217451"/>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2" name="Triangle 335"/>
            <p:cNvSpPr/>
            <p:nvPr/>
          </p:nvSpPr>
          <p:spPr>
            <a:xfrm>
              <a:off x="4166217" y="4317918"/>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457200" y="23521"/>
            <a:ext cx="8229600" cy="857250"/>
          </a:xfrm>
        </p:spPr>
        <p:txBody>
          <a:bodyPr/>
          <a:lstStyle/>
          <a:p>
            <a:pPr algn="ctr"/>
            <a:r>
              <a:rPr lang="en-US" sz="4000" b="1" dirty="0">
                <a:effectLst>
                  <a:glow rad="127000">
                    <a:srgbClr val="0071C5">
                      <a:alpha val="2000"/>
                    </a:srgbClr>
                  </a:glow>
                </a:effectLst>
                <a:ea typeface="Calibri" panose="020F0502020204030204" pitchFamily="34" charset="0"/>
                <a:cs typeface="Times New Roman" panose="02020603050405020304" pitchFamily="18" charset="0"/>
              </a:rPr>
              <a:t>DRIZZLE</a:t>
            </a:r>
          </a:p>
        </p:txBody>
      </p:sp>
      <p:grpSp>
        <p:nvGrpSpPr>
          <p:cNvPr id="306" name="Group 305"/>
          <p:cNvGrpSpPr/>
          <p:nvPr/>
        </p:nvGrpSpPr>
        <p:grpSpPr>
          <a:xfrm>
            <a:off x="1734597" y="885326"/>
            <a:ext cx="795089" cy="734904"/>
            <a:chOff x="3734124" y="1555850"/>
            <a:chExt cx="1720526" cy="1590289"/>
          </a:xfrm>
        </p:grpSpPr>
        <p:sp>
          <p:nvSpPr>
            <p:cNvPr id="307" name="Oval 306"/>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8" name="Oval 307"/>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9" name="Oval 308"/>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0" name="Oval 309"/>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1" name="Oval 310"/>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2" name="Oval 311"/>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13" name="Straight Arrow Connector 312"/>
            <p:cNvCxnSpPr>
              <a:endCxn id="311"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p:cNvCxnSpPr>
              <a:stCxn id="310" idx="6"/>
              <a:endCxn id="312"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a:stCxn id="308" idx="6"/>
              <a:endCxn id="311"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6" name="Straight Arrow Connector 315"/>
            <p:cNvCxnSpPr>
              <a:stCxn id="309" idx="6"/>
              <a:endCxn id="312"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stCxn id="309" idx="6"/>
              <a:endCxn id="311"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8" name="Straight Arrow Connector 317"/>
            <p:cNvCxnSpPr>
              <a:stCxn id="310" idx="6"/>
              <a:endCxn id="311"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a:stCxn id="308" idx="6"/>
              <a:endCxn id="312"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a:stCxn id="307" idx="6"/>
              <a:endCxn id="312"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21" name="Rectangle 320"/>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22" name="Rectangle 321"/>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23" name="Group 322"/>
          <p:cNvGrpSpPr/>
          <p:nvPr/>
        </p:nvGrpSpPr>
        <p:grpSpPr>
          <a:xfrm>
            <a:off x="3124321" y="891651"/>
            <a:ext cx="795089" cy="734904"/>
            <a:chOff x="3734124" y="1555850"/>
            <a:chExt cx="1720526" cy="1590289"/>
          </a:xfrm>
        </p:grpSpPr>
        <p:sp>
          <p:nvSpPr>
            <p:cNvPr id="324" name="Oval 323"/>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5" name="Oval 324"/>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6" name="Oval 325"/>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7" name="Oval 326"/>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8" name="Oval 327"/>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9" name="Oval 328"/>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30" name="Straight Arrow Connector 329"/>
            <p:cNvCxnSpPr>
              <a:endCxn id="328"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1" name="Straight Arrow Connector 330"/>
            <p:cNvCxnSpPr>
              <a:stCxn id="327" idx="6"/>
              <a:endCxn id="329"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a:stCxn id="325" idx="6"/>
              <a:endCxn id="328"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3" name="Straight Arrow Connector 332"/>
            <p:cNvCxnSpPr>
              <a:stCxn id="326" idx="6"/>
              <a:endCxn id="329"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4" name="Straight Arrow Connector 333"/>
            <p:cNvCxnSpPr>
              <a:stCxn id="326" idx="6"/>
              <a:endCxn id="328"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5" name="Straight Arrow Connector 334"/>
            <p:cNvCxnSpPr>
              <a:stCxn id="327" idx="6"/>
              <a:endCxn id="328"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6" name="Straight Arrow Connector 335"/>
            <p:cNvCxnSpPr>
              <a:stCxn id="325" idx="6"/>
              <a:endCxn id="329"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a:stCxn id="324" idx="6"/>
              <a:endCxn id="329"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38" name="Rectangle 337"/>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39" name="Rectangle 338"/>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40" name="Group 339"/>
          <p:cNvGrpSpPr/>
          <p:nvPr/>
        </p:nvGrpSpPr>
        <p:grpSpPr>
          <a:xfrm>
            <a:off x="4537097" y="906505"/>
            <a:ext cx="795089" cy="734904"/>
            <a:chOff x="3734124" y="1555850"/>
            <a:chExt cx="1720526" cy="1590289"/>
          </a:xfrm>
        </p:grpSpPr>
        <p:sp>
          <p:nvSpPr>
            <p:cNvPr id="341" name="Oval 340"/>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2" name="Oval 341"/>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3" name="Oval 342"/>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4" name="Oval 343"/>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5" name="Oval 344"/>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6" name="Oval 345"/>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47" name="Straight Arrow Connector 346"/>
            <p:cNvCxnSpPr>
              <a:endCxn id="345"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48" name="Straight Arrow Connector 347"/>
            <p:cNvCxnSpPr>
              <a:stCxn id="344" idx="6"/>
              <a:endCxn id="346"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49" name="Straight Arrow Connector 348"/>
            <p:cNvCxnSpPr>
              <a:stCxn id="342" idx="6"/>
              <a:endCxn id="345"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0" name="Straight Arrow Connector 349"/>
            <p:cNvCxnSpPr>
              <a:stCxn id="343" idx="6"/>
              <a:endCxn id="346"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1" name="Straight Arrow Connector 350"/>
            <p:cNvCxnSpPr>
              <a:stCxn id="343" idx="6"/>
              <a:endCxn id="345"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2" name="Straight Arrow Connector 351"/>
            <p:cNvCxnSpPr>
              <a:stCxn id="344" idx="6"/>
              <a:endCxn id="345"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3" name="Straight Arrow Connector 352"/>
            <p:cNvCxnSpPr>
              <a:stCxn id="342" idx="6"/>
              <a:endCxn id="346"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4" name="Straight Arrow Connector 353"/>
            <p:cNvCxnSpPr>
              <a:stCxn id="341" idx="6"/>
              <a:endCxn id="346"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55" name="Rectangle 354"/>
            <p:cNvSpPr/>
            <p:nvPr/>
          </p:nvSpPr>
          <p:spPr>
            <a:xfrm rot="5400000">
              <a:off x="3761875" y="1984916"/>
              <a:ext cx="677110" cy="732611"/>
            </a:xfrm>
            <a:prstGeom prst="rect">
              <a:avLst/>
            </a:prstGeom>
          </p:spPr>
          <p:txBody>
            <a:bodyPr wrap="none">
              <a:spAutoFit/>
            </a:bodyPr>
            <a:lstStyle/>
            <a:p>
              <a:pPr algn="ctr"/>
              <a:r>
                <a:rPr lang="is-IS" sz="1600" b="1" dirty="0" smtClean="0">
                  <a:latin typeface="Open Sans Cond Light"/>
                  <a:cs typeface="Open Sans Cond Light"/>
                </a:rPr>
                <a:t>…</a:t>
              </a:r>
              <a:endParaRPr lang="en-US" sz="1600" b="1" dirty="0">
                <a:latin typeface="Open Sans Cond Light"/>
                <a:cs typeface="Open Sans Cond Light"/>
              </a:endParaRPr>
            </a:p>
          </p:txBody>
        </p:sp>
        <p:sp>
          <p:nvSpPr>
            <p:cNvPr id="356" name="Rectangle 355"/>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57" name="Group 356"/>
          <p:cNvGrpSpPr/>
          <p:nvPr/>
        </p:nvGrpSpPr>
        <p:grpSpPr>
          <a:xfrm>
            <a:off x="5975263" y="878227"/>
            <a:ext cx="795089" cy="734904"/>
            <a:chOff x="3734124" y="1555850"/>
            <a:chExt cx="1720526" cy="1590289"/>
          </a:xfrm>
        </p:grpSpPr>
        <p:sp>
          <p:nvSpPr>
            <p:cNvPr id="358" name="Oval 357"/>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59" name="Oval 358"/>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0" name="Oval 359"/>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1" name="Oval 360"/>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2" name="Oval 361"/>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3" name="Oval 362"/>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64" name="Straight Arrow Connector 363"/>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8" name="Straight Arrow Connector 367"/>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9" name="Straight Arrow Connector 368"/>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70" name="Straight Arrow Connector 369"/>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72" name="Rectangle 371"/>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73" name="Rectangle 372"/>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sp>
        <p:nvSpPr>
          <p:cNvPr id="907" name="Rectangle 906"/>
          <p:cNvSpPr/>
          <p:nvPr/>
        </p:nvSpPr>
        <p:spPr>
          <a:xfrm>
            <a:off x="4786497" y="4019198"/>
            <a:ext cx="4255165" cy="589885"/>
          </a:xfrm>
          <a:prstGeom prst="rect">
            <a:avLst/>
          </a:prstGeom>
          <a:solidFill>
            <a:schemeClr val="bg1">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ea typeface="Oswald" charset="0"/>
                <a:cs typeface="Oswald Regular"/>
              </a:rPr>
              <a:t>(1) </a:t>
            </a:r>
            <a:r>
              <a:rPr lang="en-US" sz="2400" dirty="0" smtClean="0">
                <a:ea typeface="Oswald" charset="0"/>
                <a:cs typeface="Oswald Heavy"/>
              </a:rPr>
              <a:t>Pre-schedule </a:t>
            </a:r>
            <a:r>
              <a:rPr lang="en-US" sz="2400" dirty="0" smtClean="0">
                <a:ea typeface="Oswald" charset="0"/>
                <a:cs typeface="Oswald Regular"/>
              </a:rPr>
              <a:t>reduce tasks</a:t>
            </a:r>
          </a:p>
        </p:txBody>
      </p:sp>
      <p:grpSp>
        <p:nvGrpSpPr>
          <p:cNvPr id="3" name="Group 2"/>
          <p:cNvGrpSpPr/>
          <p:nvPr/>
        </p:nvGrpSpPr>
        <p:grpSpPr>
          <a:xfrm>
            <a:off x="2451657" y="2814464"/>
            <a:ext cx="647167" cy="1758714"/>
            <a:chOff x="2451657" y="2814464"/>
            <a:chExt cx="647167" cy="1758714"/>
          </a:xfrm>
        </p:grpSpPr>
        <p:sp>
          <p:nvSpPr>
            <p:cNvPr id="738" name="Oval 737"/>
            <p:cNvSpPr/>
            <p:nvPr/>
          </p:nvSpPr>
          <p:spPr>
            <a:xfrm>
              <a:off x="2499818" y="2993719"/>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9" name="Oval 738"/>
            <p:cNvSpPr/>
            <p:nvPr/>
          </p:nvSpPr>
          <p:spPr>
            <a:xfrm>
              <a:off x="2509138" y="4219733"/>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40" name="Right Arrow 739"/>
            <p:cNvSpPr/>
            <p:nvPr/>
          </p:nvSpPr>
          <p:spPr>
            <a:xfrm>
              <a:off x="2722982" y="2899681"/>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41" name="Right Arrow 740"/>
            <p:cNvSpPr/>
            <p:nvPr/>
          </p:nvSpPr>
          <p:spPr>
            <a:xfrm>
              <a:off x="2740988" y="4139529"/>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18" name="Rounded Rectangle 817"/>
            <p:cNvSpPr/>
            <p:nvPr/>
          </p:nvSpPr>
          <p:spPr>
            <a:xfrm>
              <a:off x="2733450" y="2984792"/>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 name="Rounded Rectangle 818"/>
            <p:cNvSpPr/>
            <p:nvPr/>
          </p:nvSpPr>
          <p:spPr>
            <a:xfrm>
              <a:off x="2766953" y="3091774"/>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Rounded Rectangle 819"/>
            <p:cNvSpPr/>
            <p:nvPr/>
          </p:nvSpPr>
          <p:spPr>
            <a:xfrm>
              <a:off x="2875603" y="3071266"/>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Rounded Rectangle 820"/>
            <p:cNvSpPr/>
            <p:nvPr/>
          </p:nvSpPr>
          <p:spPr>
            <a:xfrm>
              <a:off x="2869117" y="2974585"/>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 name="Triangle 283"/>
            <p:cNvSpPr/>
            <p:nvPr/>
          </p:nvSpPr>
          <p:spPr>
            <a:xfrm>
              <a:off x="2760785" y="432866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3" name="Triangle 284"/>
            <p:cNvSpPr/>
            <p:nvPr/>
          </p:nvSpPr>
          <p:spPr>
            <a:xfrm>
              <a:off x="2868564" y="4199840"/>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4" name="Triangle 285"/>
            <p:cNvSpPr/>
            <p:nvPr/>
          </p:nvSpPr>
          <p:spPr>
            <a:xfrm>
              <a:off x="2745393" y="4226153"/>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5" name="Triangle 286"/>
            <p:cNvSpPr/>
            <p:nvPr/>
          </p:nvSpPr>
          <p:spPr>
            <a:xfrm>
              <a:off x="2849026" y="429895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08" name="Rounded Rectangle 907"/>
            <p:cNvSpPr/>
            <p:nvPr/>
          </p:nvSpPr>
          <p:spPr>
            <a:xfrm>
              <a:off x="2451657" y="2814464"/>
              <a:ext cx="647167" cy="1758714"/>
            </a:xfrm>
            <a:prstGeom prst="roundRect">
              <a:avLst/>
            </a:prstGeom>
            <a:no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09" name="Rectangle 908"/>
          <p:cNvSpPr/>
          <p:nvPr/>
        </p:nvSpPr>
        <p:spPr>
          <a:xfrm>
            <a:off x="4542340" y="2814464"/>
            <a:ext cx="2751849" cy="1178416"/>
          </a:xfrm>
          <a:prstGeom prst="rect">
            <a:avLst/>
          </a:prstGeom>
          <a:solidFill>
            <a:schemeClr val="bg1">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ea typeface="Oswald" charset="0"/>
                <a:cs typeface="Oswald Regular"/>
              </a:rPr>
              <a:t>(2) </a:t>
            </a:r>
            <a:r>
              <a:rPr lang="en-US" sz="2400" dirty="0" smtClean="0">
                <a:ea typeface="Oswald" charset="0"/>
                <a:cs typeface="Oswald Heavy"/>
              </a:rPr>
              <a:t>Group schedule</a:t>
            </a:r>
            <a:r>
              <a:rPr lang="en-US" sz="2400" dirty="0" smtClean="0">
                <a:ea typeface="Oswald" charset="0"/>
                <a:cs typeface="Oswald Regular"/>
              </a:rPr>
              <a:t> iterations</a:t>
            </a:r>
          </a:p>
        </p:txBody>
      </p:sp>
      <p:sp>
        <p:nvSpPr>
          <p:cNvPr id="910" name="Rounded Rectangle 909"/>
          <p:cNvSpPr/>
          <p:nvPr/>
        </p:nvSpPr>
        <p:spPr>
          <a:xfrm>
            <a:off x="1635585" y="2318077"/>
            <a:ext cx="2872573" cy="2314883"/>
          </a:xfrm>
          <a:prstGeom prst="roundRect">
            <a:avLst>
              <a:gd name="adj" fmla="val 5256"/>
            </a:avLst>
          </a:prstGeom>
          <a:no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5" name="Rectangle 304"/>
          <p:cNvSpPr/>
          <p:nvPr/>
        </p:nvSpPr>
        <p:spPr>
          <a:xfrm>
            <a:off x="6644953" y="1130228"/>
            <a:ext cx="2539044" cy="1027511"/>
          </a:xfrm>
          <a:prstGeom prst="rect">
            <a:avLst/>
          </a:prstGeom>
          <a:solidFill>
            <a:schemeClr val="bg1">
              <a:alpha val="76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ea typeface="Oswald" charset="0"/>
                <a:cs typeface="Oswald Regular"/>
              </a:rPr>
              <a:t>Goal:                                                 remove frequent scheduler interaction</a:t>
            </a:r>
          </a:p>
        </p:txBody>
      </p:sp>
    </p:spTree>
    <p:extLst>
      <p:ext uri="{BB962C8B-B14F-4D97-AF65-F5344CB8AC3E}">
        <p14:creationId xmlns:p14="http://schemas.microsoft.com/office/powerpoint/2010/main" val="14832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 grpId="0" animBg="1"/>
      <p:bldP spid="909" grpId="0" animBg="1"/>
      <p:bldP spid="910" grpId="0" animBg="1"/>
      <p:bldP spid="3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ight Arrow 375"/>
          <p:cNvSpPr/>
          <p:nvPr/>
        </p:nvSpPr>
        <p:spPr>
          <a:xfrm>
            <a:off x="1688869" y="1795776"/>
            <a:ext cx="5978780"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25" name="Picture 724"/>
          <p:cNvPicPr>
            <a:picLocks noChangeAspect="1"/>
          </p:cNvPicPr>
          <p:nvPr/>
        </p:nvPicPr>
        <p:blipFill>
          <a:blip r:embed="rId3"/>
          <a:stretch>
            <a:fillRect/>
          </a:stretch>
        </p:blipFill>
        <p:spPr>
          <a:xfrm>
            <a:off x="1247781" y="2344366"/>
            <a:ext cx="387804" cy="387804"/>
          </a:xfrm>
          <a:prstGeom prst="rect">
            <a:avLst/>
          </a:prstGeom>
        </p:spPr>
      </p:pic>
      <p:pic>
        <p:nvPicPr>
          <p:cNvPr id="726" name="Picture 725"/>
          <p:cNvPicPr>
            <a:picLocks noChangeAspect="1"/>
          </p:cNvPicPr>
          <p:nvPr/>
        </p:nvPicPr>
        <p:blipFill>
          <a:blip r:embed="rId3"/>
          <a:stretch>
            <a:fillRect/>
          </a:stretch>
        </p:blipFill>
        <p:spPr>
          <a:xfrm>
            <a:off x="1247781" y="2911071"/>
            <a:ext cx="387804" cy="387804"/>
          </a:xfrm>
          <a:prstGeom prst="rect">
            <a:avLst/>
          </a:prstGeom>
        </p:spPr>
      </p:pic>
      <p:pic>
        <p:nvPicPr>
          <p:cNvPr id="727" name="Picture 726"/>
          <p:cNvPicPr>
            <a:picLocks noChangeAspect="1"/>
          </p:cNvPicPr>
          <p:nvPr/>
        </p:nvPicPr>
        <p:blipFill>
          <a:blip r:embed="rId3"/>
          <a:stretch>
            <a:fillRect/>
          </a:stretch>
        </p:blipFill>
        <p:spPr>
          <a:xfrm>
            <a:off x="1247781" y="3456873"/>
            <a:ext cx="387804" cy="387804"/>
          </a:xfrm>
          <a:prstGeom prst="rect">
            <a:avLst/>
          </a:prstGeom>
        </p:spPr>
      </p:pic>
      <p:pic>
        <p:nvPicPr>
          <p:cNvPr id="728" name="Picture 727"/>
          <p:cNvPicPr>
            <a:picLocks noChangeAspect="1"/>
          </p:cNvPicPr>
          <p:nvPr/>
        </p:nvPicPr>
        <p:blipFill>
          <a:blip r:embed="rId3"/>
          <a:stretch>
            <a:fillRect/>
          </a:stretch>
        </p:blipFill>
        <p:spPr>
          <a:xfrm>
            <a:off x="1247781" y="4151583"/>
            <a:ext cx="387804" cy="387804"/>
          </a:xfrm>
          <a:prstGeom prst="rect">
            <a:avLst/>
          </a:prstGeom>
        </p:spPr>
      </p:pic>
      <p:sp>
        <p:nvSpPr>
          <p:cNvPr id="729" name="Rectangle 728"/>
          <p:cNvSpPr/>
          <p:nvPr/>
        </p:nvSpPr>
        <p:spPr>
          <a:xfrm rot="5400000">
            <a:off x="1285459" y="3768018"/>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dirty="0">
              <a:latin typeface="Open Sans Cond Light"/>
              <a:cs typeface="Open Sans Cond Light"/>
            </a:endParaRPr>
          </a:p>
        </p:txBody>
      </p:sp>
      <p:sp>
        <p:nvSpPr>
          <p:cNvPr id="730" name="Oval 729"/>
          <p:cNvSpPr/>
          <p:nvPr/>
        </p:nvSpPr>
        <p:spPr>
          <a:xfrm>
            <a:off x="1758772" y="2431606"/>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1" name="Oval 730"/>
          <p:cNvSpPr/>
          <p:nvPr/>
        </p:nvSpPr>
        <p:spPr>
          <a:xfrm>
            <a:off x="1760944" y="2987412"/>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2" name="Oval 731"/>
          <p:cNvSpPr/>
          <p:nvPr/>
        </p:nvSpPr>
        <p:spPr>
          <a:xfrm>
            <a:off x="1758772" y="3540877"/>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3" name="Oval 732"/>
          <p:cNvSpPr/>
          <p:nvPr/>
        </p:nvSpPr>
        <p:spPr>
          <a:xfrm>
            <a:off x="1758772" y="4225233"/>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4" name="Right Arrow 733"/>
          <p:cNvSpPr/>
          <p:nvPr/>
        </p:nvSpPr>
        <p:spPr>
          <a:xfrm>
            <a:off x="1993285" y="2338993"/>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5" name="Right Arrow 734"/>
          <p:cNvSpPr/>
          <p:nvPr/>
        </p:nvSpPr>
        <p:spPr>
          <a:xfrm>
            <a:off x="2009189" y="2896008"/>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6" name="Right Arrow 735"/>
          <p:cNvSpPr/>
          <p:nvPr/>
        </p:nvSpPr>
        <p:spPr>
          <a:xfrm>
            <a:off x="2005115" y="344798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7" name="Right Arrow 736"/>
          <p:cNvSpPr/>
          <p:nvPr/>
        </p:nvSpPr>
        <p:spPr>
          <a:xfrm>
            <a:off x="2005115" y="4145521"/>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42" name="Picture 741"/>
          <p:cNvPicPr>
            <a:picLocks noChangeAspect="1"/>
          </p:cNvPicPr>
          <p:nvPr/>
        </p:nvPicPr>
        <p:blipFill>
          <a:blip r:embed="rId3"/>
          <a:stretch>
            <a:fillRect/>
          </a:stretch>
        </p:blipFill>
        <p:spPr>
          <a:xfrm>
            <a:off x="1267856" y="1796421"/>
            <a:ext cx="387804" cy="387804"/>
          </a:xfrm>
          <a:prstGeom prst="rect">
            <a:avLst/>
          </a:prstGeom>
        </p:spPr>
      </p:pic>
      <p:cxnSp>
        <p:nvCxnSpPr>
          <p:cNvPr id="743" name="Straight Arrow Connector 742"/>
          <p:cNvCxnSpPr>
            <a:stCxn id="376" idx="1"/>
            <a:endCxn id="730" idx="2"/>
          </p:cNvCxnSpPr>
          <p:nvPr/>
        </p:nvCxnSpPr>
        <p:spPr>
          <a:xfrm>
            <a:off x="1688869" y="1976758"/>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4" name="Straight Arrow Connector 743"/>
          <p:cNvCxnSpPr>
            <a:stCxn id="376" idx="1"/>
            <a:endCxn id="731" idx="2"/>
          </p:cNvCxnSpPr>
          <p:nvPr/>
        </p:nvCxnSpPr>
        <p:spPr>
          <a:xfrm>
            <a:off x="1688869" y="1976758"/>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5" name="Straight Arrow Connector 744"/>
          <p:cNvCxnSpPr>
            <a:stCxn id="376" idx="1"/>
            <a:endCxn id="732" idx="3"/>
          </p:cNvCxnSpPr>
          <p:nvPr/>
        </p:nvCxnSpPr>
        <p:spPr>
          <a:xfrm>
            <a:off x="1688869" y="1976758"/>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p:cNvCxnSpPr>
            <a:stCxn id="376" idx="1"/>
            <a:endCxn id="733" idx="2"/>
          </p:cNvCxnSpPr>
          <p:nvPr/>
        </p:nvCxnSpPr>
        <p:spPr>
          <a:xfrm>
            <a:off x="1688869" y="1976758"/>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4" name="Rounded Rectangle 803"/>
          <p:cNvSpPr/>
          <p:nvPr/>
        </p:nvSpPr>
        <p:spPr>
          <a:xfrm>
            <a:off x="2127306" y="3078477"/>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5" name="Oval 804"/>
          <p:cNvSpPr/>
          <p:nvPr/>
        </p:nvSpPr>
        <p:spPr>
          <a:xfrm>
            <a:off x="2229524" y="2996962"/>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6" name="Triangle 265"/>
          <p:cNvSpPr/>
          <p:nvPr/>
        </p:nvSpPr>
        <p:spPr>
          <a:xfrm>
            <a:off x="2006724" y="2995060"/>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7" name="Triangle 266"/>
          <p:cNvSpPr/>
          <p:nvPr/>
        </p:nvSpPr>
        <p:spPr>
          <a:xfrm>
            <a:off x="2205321" y="3541794"/>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8" name="Oval 807"/>
          <p:cNvSpPr/>
          <p:nvPr/>
        </p:nvSpPr>
        <p:spPr>
          <a:xfrm>
            <a:off x="2066515" y="362575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9" name="Rounded Rectangle 808"/>
          <p:cNvSpPr/>
          <p:nvPr/>
        </p:nvSpPr>
        <p:spPr>
          <a:xfrm>
            <a:off x="2161327" y="3638948"/>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Triangle 269"/>
          <p:cNvSpPr/>
          <p:nvPr/>
        </p:nvSpPr>
        <p:spPr>
          <a:xfrm>
            <a:off x="2007967" y="353042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1" name="Triangle 270"/>
          <p:cNvSpPr/>
          <p:nvPr/>
        </p:nvSpPr>
        <p:spPr>
          <a:xfrm>
            <a:off x="2063051" y="250334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2" name="Oval 811"/>
          <p:cNvSpPr/>
          <p:nvPr/>
        </p:nvSpPr>
        <p:spPr>
          <a:xfrm>
            <a:off x="2187591" y="252042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3" name="Oval 812"/>
          <p:cNvSpPr/>
          <p:nvPr/>
        </p:nvSpPr>
        <p:spPr>
          <a:xfrm>
            <a:off x="2000126" y="2435511"/>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4" name="Triangle 274"/>
          <p:cNvSpPr/>
          <p:nvPr/>
        </p:nvSpPr>
        <p:spPr>
          <a:xfrm>
            <a:off x="2129043" y="242509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5" name="Triangle 275"/>
          <p:cNvSpPr/>
          <p:nvPr/>
        </p:nvSpPr>
        <p:spPr>
          <a:xfrm>
            <a:off x="2044359" y="423656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6" name="Rounded Rectangle 815"/>
          <p:cNvSpPr/>
          <p:nvPr/>
        </p:nvSpPr>
        <p:spPr>
          <a:xfrm>
            <a:off x="2029446" y="433365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7" name="Rounded Rectangle 816"/>
          <p:cNvSpPr/>
          <p:nvPr/>
        </p:nvSpPr>
        <p:spPr>
          <a:xfrm>
            <a:off x="2153210" y="4281221"/>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6" name="Group 305"/>
          <p:cNvGrpSpPr/>
          <p:nvPr/>
        </p:nvGrpSpPr>
        <p:grpSpPr>
          <a:xfrm>
            <a:off x="1734597" y="885326"/>
            <a:ext cx="795089" cy="734904"/>
            <a:chOff x="3734124" y="1555850"/>
            <a:chExt cx="1720526" cy="1590289"/>
          </a:xfrm>
        </p:grpSpPr>
        <p:sp>
          <p:nvSpPr>
            <p:cNvPr id="307" name="Oval 306"/>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8" name="Oval 307"/>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9" name="Oval 308"/>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0" name="Oval 309"/>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1" name="Oval 310"/>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2" name="Oval 311"/>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13" name="Straight Arrow Connector 312"/>
            <p:cNvCxnSpPr>
              <a:endCxn id="311"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p:cNvCxnSpPr>
              <a:stCxn id="310" idx="6"/>
              <a:endCxn id="312"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a:stCxn id="308" idx="6"/>
              <a:endCxn id="311"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6" name="Straight Arrow Connector 315"/>
            <p:cNvCxnSpPr>
              <a:stCxn id="309" idx="6"/>
              <a:endCxn id="312"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stCxn id="309" idx="6"/>
              <a:endCxn id="311"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8" name="Straight Arrow Connector 317"/>
            <p:cNvCxnSpPr>
              <a:stCxn id="310" idx="6"/>
              <a:endCxn id="311"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a:stCxn id="308" idx="6"/>
              <a:endCxn id="312"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a:stCxn id="307" idx="6"/>
              <a:endCxn id="312"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21" name="Rectangle 320"/>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22" name="Rectangle 321"/>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sp>
        <p:nvSpPr>
          <p:cNvPr id="907" name="Rectangle 906"/>
          <p:cNvSpPr/>
          <p:nvPr/>
        </p:nvSpPr>
        <p:spPr>
          <a:xfrm>
            <a:off x="3792181" y="4151583"/>
            <a:ext cx="4255165" cy="589885"/>
          </a:xfrm>
          <a:prstGeom prst="rect">
            <a:avLst/>
          </a:prstGeom>
          <a:solidFill>
            <a:schemeClr val="bg1">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ea typeface="Oswald" charset="0"/>
                <a:cs typeface="Oswald Regular"/>
              </a:rPr>
              <a:t>(1) </a:t>
            </a:r>
            <a:r>
              <a:rPr lang="en-US" sz="2400" dirty="0" smtClean="0">
                <a:ea typeface="Oswald" charset="0"/>
                <a:cs typeface="Oswald Heavy"/>
              </a:rPr>
              <a:t>Pre-schedule </a:t>
            </a:r>
            <a:r>
              <a:rPr lang="en-US" sz="2400" dirty="0" smtClean="0">
                <a:ea typeface="Oswald" charset="0"/>
                <a:cs typeface="Oswald Regular"/>
              </a:rPr>
              <a:t>reduce tasks</a:t>
            </a:r>
          </a:p>
        </p:txBody>
      </p:sp>
      <p:grpSp>
        <p:nvGrpSpPr>
          <p:cNvPr id="3" name="Group 2"/>
          <p:cNvGrpSpPr/>
          <p:nvPr/>
        </p:nvGrpSpPr>
        <p:grpSpPr>
          <a:xfrm>
            <a:off x="2451657" y="2814464"/>
            <a:ext cx="647167" cy="1758714"/>
            <a:chOff x="2451657" y="2814464"/>
            <a:chExt cx="647167" cy="1758714"/>
          </a:xfrm>
        </p:grpSpPr>
        <p:sp>
          <p:nvSpPr>
            <p:cNvPr id="738" name="Oval 737"/>
            <p:cNvSpPr/>
            <p:nvPr/>
          </p:nvSpPr>
          <p:spPr>
            <a:xfrm>
              <a:off x="2499818" y="2993719"/>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9" name="Oval 738"/>
            <p:cNvSpPr/>
            <p:nvPr/>
          </p:nvSpPr>
          <p:spPr>
            <a:xfrm>
              <a:off x="2509138" y="4219733"/>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40" name="Right Arrow 739"/>
            <p:cNvSpPr/>
            <p:nvPr/>
          </p:nvSpPr>
          <p:spPr>
            <a:xfrm>
              <a:off x="2722982" y="2899681"/>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41" name="Right Arrow 740"/>
            <p:cNvSpPr/>
            <p:nvPr/>
          </p:nvSpPr>
          <p:spPr>
            <a:xfrm>
              <a:off x="2740988" y="4139529"/>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18" name="Rounded Rectangle 817"/>
            <p:cNvSpPr/>
            <p:nvPr/>
          </p:nvSpPr>
          <p:spPr>
            <a:xfrm>
              <a:off x="2733450" y="2984792"/>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 name="Rounded Rectangle 818"/>
            <p:cNvSpPr/>
            <p:nvPr/>
          </p:nvSpPr>
          <p:spPr>
            <a:xfrm>
              <a:off x="2766953" y="3091774"/>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Rounded Rectangle 819"/>
            <p:cNvSpPr/>
            <p:nvPr/>
          </p:nvSpPr>
          <p:spPr>
            <a:xfrm>
              <a:off x="2875603" y="3071266"/>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Rounded Rectangle 820"/>
            <p:cNvSpPr/>
            <p:nvPr/>
          </p:nvSpPr>
          <p:spPr>
            <a:xfrm>
              <a:off x="2869117" y="2974585"/>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 name="Triangle 283"/>
            <p:cNvSpPr/>
            <p:nvPr/>
          </p:nvSpPr>
          <p:spPr>
            <a:xfrm>
              <a:off x="2760785" y="432866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3" name="Triangle 284"/>
            <p:cNvSpPr/>
            <p:nvPr/>
          </p:nvSpPr>
          <p:spPr>
            <a:xfrm>
              <a:off x="2868564" y="4199840"/>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4" name="Triangle 285"/>
            <p:cNvSpPr/>
            <p:nvPr/>
          </p:nvSpPr>
          <p:spPr>
            <a:xfrm>
              <a:off x="2745393" y="4226153"/>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5" name="Triangle 286"/>
            <p:cNvSpPr/>
            <p:nvPr/>
          </p:nvSpPr>
          <p:spPr>
            <a:xfrm>
              <a:off x="2849026" y="429895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08" name="Rounded Rectangle 907"/>
            <p:cNvSpPr/>
            <p:nvPr/>
          </p:nvSpPr>
          <p:spPr>
            <a:xfrm>
              <a:off x="2451657" y="2814464"/>
              <a:ext cx="647167" cy="1758714"/>
            </a:xfrm>
            <a:prstGeom prst="roundRect">
              <a:avLst/>
            </a:prstGeom>
            <a:no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73" name="Rectangle 172"/>
          <p:cNvSpPr/>
          <p:nvPr/>
        </p:nvSpPr>
        <p:spPr>
          <a:xfrm>
            <a:off x="3645615" y="2732170"/>
            <a:ext cx="3264579" cy="117841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latin typeface="Oswald Regular"/>
                <a:ea typeface="Oswald" charset="0"/>
                <a:cs typeface="Oswald Regular"/>
              </a:rPr>
              <a:t>Goal: Remove scheduler involvement for reduce tasks</a:t>
            </a:r>
          </a:p>
        </p:txBody>
      </p:sp>
    </p:spTree>
    <p:extLst>
      <p:ext uri="{BB962C8B-B14F-4D97-AF65-F5344CB8AC3E}">
        <p14:creationId xmlns:p14="http://schemas.microsoft.com/office/powerpoint/2010/main" val="21393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6" name="Right Arrow 375"/>
          <p:cNvSpPr/>
          <p:nvPr/>
        </p:nvSpPr>
        <p:spPr>
          <a:xfrm>
            <a:off x="1688869" y="1795776"/>
            <a:ext cx="5978780"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25" name="Picture 724"/>
          <p:cNvPicPr>
            <a:picLocks noChangeAspect="1"/>
          </p:cNvPicPr>
          <p:nvPr/>
        </p:nvPicPr>
        <p:blipFill>
          <a:blip r:embed="rId3"/>
          <a:stretch>
            <a:fillRect/>
          </a:stretch>
        </p:blipFill>
        <p:spPr>
          <a:xfrm>
            <a:off x="1247781" y="2344366"/>
            <a:ext cx="387804" cy="387804"/>
          </a:xfrm>
          <a:prstGeom prst="rect">
            <a:avLst/>
          </a:prstGeom>
        </p:spPr>
      </p:pic>
      <p:pic>
        <p:nvPicPr>
          <p:cNvPr id="726" name="Picture 725"/>
          <p:cNvPicPr>
            <a:picLocks noChangeAspect="1"/>
          </p:cNvPicPr>
          <p:nvPr/>
        </p:nvPicPr>
        <p:blipFill>
          <a:blip r:embed="rId3"/>
          <a:stretch>
            <a:fillRect/>
          </a:stretch>
        </p:blipFill>
        <p:spPr>
          <a:xfrm>
            <a:off x="1247781" y="2911071"/>
            <a:ext cx="387804" cy="387804"/>
          </a:xfrm>
          <a:prstGeom prst="rect">
            <a:avLst/>
          </a:prstGeom>
        </p:spPr>
      </p:pic>
      <p:pic>
        <p:nvPicPr>
          <p:cNvPr id="727" name="Picture 726"/>
          <p:cNvPicPr>
            <a:picLocks noChangeAspect="1"/>
          </p:cNvPicPr>
          <p:nvPr/>
        </p:nvPicPr>
        <p:blipFill>
          <a:blip r:embed="rId3"/>
          <a:stretch>
            <a:fillRect/>
          </a:stretch>
        </p:blipFill>
        <p:spPr>
          <a:xfrm>
            <a:off x="1247781" y="3456873"/>
            <a:ext cx="387804" cy="387804"/>
          </a:xfrm>
          <a:prstGeom prst="rect">
            <a:avLst/>
          </a:prstGeom>
        </p:spPr>
      </p:pic>
      <p:pic>
        <p:nvPicPr>
          <p:cNvPr id="728" name="Picture 727"/>
          <p:cNvPicPr>
            <a:picLocks noChangeAspect="1"/>
          </p:cNvPicPr>
          <p:nvPr/>
        </p:nvPicPr>
        <p:blipFill>
          <a:blip r:embed="rId3"/>
          <a:stretch>
            <a:fillRect/>
          </a:stretch>
        </p:blipFill>
        <p:spPr>
          <a:xfrm>
            <a:off x="1247781" y="4151583"/>
            <a:ext cx="387804" cy="387804"/>
          </a:xfrm>
          <a:prstGeom prst="rect">
            <a:avLst/>
          </a:prstGeom>
        </p:spPr>
      </p:pic>
      <p:sp>
        <p:nvSpPr>
          <p:cNvPr id="729" name="Rectangle 728"/>
          <p:cNvSpPr/>
          <p:nvPr/>
        </p:nvSpPr>
        <p:spPr>
          <a:xfrm rot="5400000">
            <a:off x="1285459" y="3768018"/>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dirty="0">
              <a:latin typeface="Open Sans Cond Light"/>
              <a:cs typeface="Open Sans Cond Light"/>
            </a:endParaRPr>
          </a:p>
        </p:txBody>
      </p:sp>
      <p:sp>
        <p:nvSpPr>
          <p:cNvPr id="730" name="Oval 729"/>
          <p:cNvSpPr/>
          <p:nvPr/>
        </p:nvSpPr>
        <p:spPr>
          <a:xfrm>
            <a:off x="1758772" y="2431606"/>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1" name="Oval 730"/>
          <p:cNvSpPr/>
          <p:nvPr/>
        </p:nvSpPr>
        <p:spPr>
          <a:xfrm>
            <a:off x="1760944" y="2987412"/>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2" name="Oval 731"/>
          <p:cNvSpPr/>
          <p:nvPr/>
        </p:nvSpPr>
        <p:spPr>
          <a:xfrm>
            <a:off x="1758772" y="3540877"/>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3" name="Oval 732"/>
          <p:cNvSpPr/>
          <p:nvPr/>
        </p:nvSpPr>
        <p:spPr>
          <a:xfrm>
            <a:off x="1758772" y="4225233"/>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4" name="Right Arrow 733"/>
          <p:cNvSpPr/>
          <p:nvPr/>
        </p:nvSpPr>
        <p:spPr>
          <a:xfrm>
            <a:off x="1993285" y="2338993"/>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5" name="Right Arrow 734"/>
          <p:cNvSpPr/>
          <p:nvPr/>
        </p:nvSpPr>
        <p:spPr>
          <a:xfrm>
            <a:off x="2009189" y="2896008"/>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6" name="Right Arrow 735"/>
          <p:cNvSpPr/>
          <p:nvPr/>
        </p:nvSpPr>
        <p:spPr>
          <a:xfrm>
            <a:off x="2005115" y="344798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7" name="Right Arrow 736"/>
          <p:cNvSpPr/>
          <p:nvPr/>
        </p:nvSpPr>
        <p:spPr>
          <a:xfrm>
            <a:off x="2005115" y="4145521"/>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42" name="Picture 741"/>
          <p:cNvPicPr>
            <a:picLocks noChangeAspect="1"/>
          </p:cNvPicPr>
          <p:nvPr/>
        </p:nvPicPr>
        <p:blipFill>
          <a:blip r:embed="rId3"/>
          <a:stretch>
            <a:fillRect/>
          </a:stretch>
        </p:blipFill>
        <p:spPr>
          <a:xfrm>
            <a:off x="1267856" y="1796421"/>
            <a:ext cx="387804" cy="387804"/>
          </a:xfrm>
          <a:prstGeom prst="rect">
            <a:avLst/>
          </a:prstGeom>
        </p:spPr>
      </p:pic>
      <p:cxnSp>
        <p:nvCxnSpPr>
          <p:cNvPr id="743" name="Straight Arrow Connector 742"/>
          <p:cNvCxnSpPr>
            <a:stCxn id="376" idx="1"/>
            <a:endCxn id="730" idx="2"/>
          </p:cNvCxnSpPr>
          <p:nvPr/>
        </p:nvCxnSpPr>
        <p:spPr>
          <a:xfrm>
            <a:off x="1688869" y="1976758"/>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4" name="Straight Arrow Connector 743"/>
          <p:cNvCxnSpPr>
            <a:stCxn id="376" idx="1"/>
            <a:endCxn id="731" idx="2"/>
          </p:cNvCxnSpPr>
          <p:nvPr/>
        </p:nvCxnSpPr>
        <p:spPr>
          <a:xfrm>
            <a:off x="1688869" y="1976758"/>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5" name="Straight Arrow Connector 744"/>
          <p:cNvCxnSpPr>
            <a:stCxn id="376" idx="1"/>
            <a:endCxn id="732" idx="3"/>
          </p:cNvCxnSpPr>
          <p:nvPr/>
        </p:nvCxnSpPr>
        <p:spPr>
          <a:xfrm>
            <a:off x="1688869" y="1976758"/>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p:cNvCxnSpPr>
            <a:stCxn id="376" idx="1"/>
            <a:endCxn id="733" idx="2"/>
          </p:cNvCxnSpPr>
          <p:nvPr/>
        </p:nvCxnSpPr>
        <p:spPr>
          <a:xfrm>
            <a:off x="1688869" y="1976758"/>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4" name="Rounded Rectangle 803"/>
          <p:cNvSpPr/>
          <p:nvPr/>
        </p:nvSpPr>
        <p:spPr>
          <a:xfrm>
            <a:off x="2127306" y="3078477"/>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5" name="Oval 804"/>
          <p:cNvSpPr/>
          <p:nvPr/>
        </p:nvSpPr>
        <p:spPr>
          <a:xfrm>
            <a:off x="2229524" y="2996962"/>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6" name="Triangle 265"/>
          <p:cNvSpPr/>
          <p:nvPr/>
        </p:nvSpPr>
        <p:spPr>
          <a:xfrm>
            <a:off x="2006724" y="2995060"/>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7" name="Triangle 266"/>
          <p:cNvSpPr/>
          <p:nvPr/>
        </p:nvSpPr>
        <p:spPr>
          <a:xfrm>
            <a:off x="2205321" y="3541794"/>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8" name="Oval 807"/>
          <p:cNvSpPr/>
          <p:nvPr/>
        </p:nvSpPr>
        <p:spPr>
          <a:xfrm>
            <a:off x="2066515" y="362575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9" name="Rounded Rectangle 808"/>
          <p:cNvSpPr/>
          <p:nvPr/>
        </p:nvSpPr>
        <p:spPr>
          <a:xfrm>
            <a:off x="2161327" y="3638948"/>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Triangle 269"/>
          <p:cNvSpPr/>
          <p:nvPr/>
        </p:nvSpPr>
        <p:spPr>
          <a:xfrm>
            <a:off x="2007967" y="353042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1" name="Triangle 270"/>
          <p:cNvSpPr/>
          <p:nvPr/>
        </p:nvSpPr>
        <p:spPr>
          <a:xfrm>
            <a:off x="2063051" y="250334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2" name="Oval 811"/>
          <p:cNvSpPr/>
          <p:nvPr/>
        </p:nvSpPr>
        <p:spPr>
          <a:xfrm>
            <a:off x="2187591" y="252042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3" name="Oval 812"/>
          <p:cNvSpPr/>
          <p:nvPr/>
        </p:nvSpPr>
        <p:spPr>
          <a:xfrm>
            <a:off x="2000126" y="2435511"/>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4" name="Triangle 274"/>
          <p:cNvSpPr/>
          <p:nvPr/>
        </p:nvSpPr>
        <p:spPr>
          <a:xfrm>
            <a:off x="2129043" y="242509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5" name="Triangle 275"/>
          <p:cNvSpPr/>
          <p:nvPr/>
        </p:nvSpPr>
        <p:spPr>
          <a:xfrm>
            <a:off x="2044359" y="423656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6" name="Rounded Rectangle 815"/>
          <p:cNvSpPr/>
          <p:nvPr/>
        </p:nvSpPr>
        <p:spPr>
          <a:xfrm>
            <a:off x="2029446" y="433365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7" name="Rounded Rectangle 816"/>
          <p:cNvSpPr/>
          <p:nvPr/>
        </p:nvSpPr>
        <p:spPr>
          <a:xfrm>
            <a:off x="2153210" y="4281221"/>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6" name="Group 305"/>
          <p:cNvGrpSpPr/>
          <p:nvPr/>
        </p:nvGrpSpPr>
        <p:grpSpPr>
          <a:xfrm>
            <a:off x="1734597" y="885326"/>
            <a:ext cx="795089" cy="734904"/>
            <a:chOff x="3734124" y="1555850"/>
            <a:chExt cx="1720526" cy="1590289"/>
          </a:xfrm>
        </p:grpSpPr>
        <p:sp>
          <p:nvSpPr>
            <p:cNvPr id="307" name="Oval 306"/>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8" name="Oval 307"/>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9" name="Oval 308"/>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0" name="Oval 309"/>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1" name="Oval 310"/>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2" name="Oval 311"/>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13" name="Straight Arrow Connector 312"/>
            <p:cNvCxnSpPr>
              <a:endCxn id="311"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p:cNvCxnSpPr>
              <a:stCxn id="310" idx="6"/>
              <a:endCxn id="312"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a:stCxn id="308" idx="6"/>
              <a:endCxn id="311"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6" name="Straight Arrow Connector 315"/>
            <p:cNvCxnSpPr>
              <a:stCxn id="309" idx="6"/>
              <a:endCxn id="312"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stCxn id="309" idx="6"/>
              <a:endCxn id="311"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8" name="Straight Arrow Connector 317"/>
            <p:cNvCxnSpPr>
              <a:stCxn id="310" idx="6"/>
              <a:endCxn id="311"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a:stCxn id="308" idx="6"/>
              <a:endCxn id="312"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a:stCxn id="307" idx="6"/>
              <a:endCxn id="312"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21" name="Rectangle 320"/>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22" name="Rectangle 321"/>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sp>
        <p:nvSpPr>
          <p:cNvPr id="907" name="Rectangle 906"/>
          <p:cNvSpPr/>
          <p:nvPr/>
        </p:nvSpPr>
        <p:spPr>
          <a:xfrm>
            <a:off x="3742857" y="4151583"/>
            <a:ext cx="4255165" cy="589885"/>
          </a:xfrm>
          <a:prstGeom prst="rect">
            <a:avLst/>
          </a:prstGeom>
          <a:solidFill>
            <a:schemeClr val="bg1">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ea typeface="Oswald" charset="0"/>
                <a:cs typeface="Oswald Regular"/>
              </a:rPr>
              <a:t>(1) </a:t>
            </a:r>
            <a:r>
              <a:rPr lang="en-US" sz="2400" dirty="0" smtClean="0">
                <a:ea typeface="Oswald" charset="0"/>
                <a:cs typeface="Oswald Heavy"/>
              </a:rPr>
              <a:t>Pre-schedule </a:t>
            </a:r>
            <a:r>
              <a:rPr lang="en-US" sz="2400" dirty="0" smtClean="0">
                <a:ea typeface="Oswald" charset="0"/>
                <a:cs typeface="Oswald Regular"/>
              </a:rPr>
              <a:t>reduce tasks</a:t>
            </a:r>
          </a:p>
        </p:txBody>
      </p:sp>
      <p:grpSp>
        <p:nvGrpSpPr>
          <p:cNvPr id="3" name="Group 2"/>
          <p:cNvGrpSpPr/>
          <p:nvPr/>
        </p:nvGrpSpPr>
        <p:grpSpPr>
          <a:xfrm>
            <a:off x="2499818" y="2899681"/>
            <a:ext cx="546381" cy="1601811"/>
            <a:chOff x="2499818" y="2899681"/>
            <a:chExt cx="546381" cy="1601811"/>
          </a:xfrm>
        </p:grpSpPr>
        <p:sp>
          <p:nvSpPr>
            <p:cNvPr id="738" name="Oval 737"/>
            <p:cNvSpPr/>
            <p:nvPr/>
          </p:nvSpPr>
          <p:spPr>
            <a:xfrm>
              <a:off x="2499818" y="2993719"/>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9" name="Oval 738"/>
            <p:cNvSpPr/>
            <p:nvPr/>
          </p:nvSpPr>
          <p:spPr>
            <a:xfrm>
              <a:off x="2509138" y="4219733"/>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40" name="Right Arrow 739"/>
            <p:cNvSpPr/>
            <p:nvPr/>
          </p:nvSpPr>
          <p:spPr>
            <a:xfrm>
              <a:off x="2722982" y="2899681"/>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41" name="Right Arrow 740"/>
            <p:cNvSpPr/>
            <p:nvPr/>
          </p:nvSpPr>
          <p:spPr>
            <a:xfrm>
              <a:off x="2740988" y="4139529"/>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18" name="Rounded Rectangle 817"/>
            <p:cNvSpPr/>
            <p:nvPr/>
          </p:nvSpPr>
          <p:spPr>
            <a:xfrm>
              <a:off x="2733450" y="2984792"/>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 name="Rounded Rectangle 818"/>
            <p:cNvSpPr/>
            <p:nvPr/>
          </p:nvSpPr>
          <p:spPr>
            <a:xfrm>
              <a:off x="2766953" y="3091774"/>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Rounded Rectangle 819"/>
            <p:cNvSpPr/>
            <p:nvPr/>
          </p:nvSpPr>
          <p:spPr>
            <a:xfrm>
              <a:off x="2875603" y="3071266"/>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Rounded Rectangle 820"/>
            <p:cNvSpPr/>
            <p:nvPr/>
          </p:nvSpPr>
          <p:spPr>
            <a:xfrm>
              <a:off x="2869117" y="2974585"/>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 name="Triangle 283"/>
            <p:cNvSpPr/>
            <p:nvPr/>
          </p:nvSpPr>
          <p:spPr>
            <a:xfrm>
              <a:off x="2760785" y="432866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3" name="Triangle 284"/>
            <p:cNvSpPr/>
            <p:nvPr/>
          </p:nvSpPr>
          <p:spPr>
            <a:xfrm>
              <a:off x="2868564" y="4199840"/>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4" name="Triangle 285"/>
            <p:cNvSpPr/>
            <p:nvPr/>
          </p:nvSpPr>
          <p:spPr>
            <a:xfrm>
              <a:off x="2745393" y="4226153"/>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5" name="Triangle 286"/>
            <p:cNvSpPr/>
            <p:nvPr/>
          </p:nvSpPr>
          <p:spPr>
            <a:xfrm>
              <a:off x="2849026" y="429895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305" name="Rectangle 304"/>
          <p:cNvSpPr/>
          <p:nvPr/>
        </p:nvSpPr>
        <p:spPr>
          <a:xfrm>
            <a:off x="2554508" y="2090194"/>
            <a:ext cx="601974" cy="650774"/>
          </a:xfrm>
          <a:prstGeom prst="rect">
            <a:avLst/>
          </a:prstGeom>
          <a:solidFill>
            <a:schemeClr val="bg1">
              <a:alpha val="76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smtClean="0">
                <a:latin typeface="Oswald Regular"/>
                <a:ea typeface="Oswald" charset="0"/>
                <a:cs typeface="Oswald Regular"/>
              </a:rPr>
              <a:t>?</a:t>
            </a:r>
          </a:p>
        </p:txBody>
      </p:sp>
      <p:cxnSp>
        <p:nvCxnSpPr>
          <p:cNvPr id="155" name="Straight Arrow Connector 154"/>
          <p:cNvCxnSpPr>
            <a:stCxn id="734" idx="3"/>
          </p:cNvCxnSpPr>
          <p:nvPr/>
        </p:nvCxnSpPr>
        <p:spPr>
          <a:xfrm flipV="1">
            <a:off x="2383629" y="1976758"/>
            <a:ext cx="68028" cy="543217"/>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a:stCxn id="735" idx="3"/>
          </p:cNvCxnSpPr>
          <p:nvPr/>
        </p:nvCxnSpPr>
        <p:spPr>
          <a:xfrm flipV="1">
            <a:off x="2383629" y="1976758"/>
            <a:ext cx="68028" cy="110023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a:stCxn id="736" idx="3"/>
          </p:cNvCxnSpPr>
          <p:nvPr/>
        </p:nvCxnSpPr>
        <p:spPr>
          <a:xfrm flipV="1">
            <a:off x="2383630" y="1976758"/>
            <a:ext cx="68027" cy="1652204"/>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737" idx="3"/>
          </p:cNvCxnSpPr>
          <p:nvPr/>
        </p:nvCxnSpPr>
        <p:spPr>
          <a:xfrm flipV="1">
            <a:off x="2383630" y="1976758"/>
            <a:ext cx="68027" cy="2349745"/>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endCxn id="738" idx="2"/>
          </p:cNvCxnSpPr>
          <p:nvPr/>
        </p:nvCxnSpPr>
        <p:spPr>
          <a:xfrm>
            <a:off x="2451657" y="1976758"/>
            <a:ext cx="48161" cy="1111966"/>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endCxn id="739" idx="2"/>
          </p:cNvCxnSpPr>
          <p:nvPr/>
        </p:nvCxnSpPr>
        <p:spPr>
          <a:xfrm>
            <a:off x="2451657" y="1976758"/>
            <a:ext cx="57481" cy="23379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4" name="Rounded Rectangle 73"/>
          <p:cNvSpPr/>
          <p:nvPr/>
        </p:nvSpPr>
        <p:spPr>
          <a:xfrm>
            <a:off x="2293924" y="1930140"/>
            <a:ext cx="299956" cy="2479602"/>
          </a:xfrm>
          <a:prstGeom prst="roundRect">
            <a:avLst/>
          </a:prstGeom>
          <a:noFill/>
          <a:ln w="381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ectangle 75"/>
          <p:cNvSpPr/>
          <p:nvPr/>
        </p:nvSpPr>
        <p:spPr>
          <a:xfrm>
            <a:off x="3645615" y="2732170"/>
            <a:ext cx="3264579" cy="117841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ea typeface="Oswald" charset="0"/>
                <a:cs typeface="Oswald Regular"/>
              </a:rPr>
              <a:t>Goal: Remove scheduler involvement for reduce tasks</a:t>
            </a:r>
          </a:p>
        </p:txBody>
      </p:sp>
    </p:spTree>
    <p:extLst>
      <p:ext uri="{BB962C8B-B14F-4D97-AF65-F5344CB8AC3E}">
        <p14:creationId xmlns:p14="http://schemas.microsoft.com/office/powerpoint/2010/main" val="360319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ight Arrow 146"/>
          <p:cNvSpPr/>
          <p:nvPr/>
        </p:nvSpPr>
        <p:spPr>
          <a:xfrm>
            <a:off x="852322" y="1794277"/>
            <a:ext cx="2137237"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222"/>
            <a:ext cx="8229600" cy="857250"/>
          </a:xfrm>
        </p:spPr>
        <p:txBody>
          <a:bodyPr/>
          <a:lstStyle/>
          <a:p>
            <a:pPr algn="ctr"/>
            <a:r>
              <a:rPr lang="en-US" sz="4000" b="1" dirty="0">
                <a:effectLst>
                  <a:glow rad="127000">
                    <a:srgbClr val="0071C5">
                      <a:alpha val="2000"/>
                    </a:srgbClr>
                  </a:glow>
                </a:effectLst>
                <a:ea typeface="Calibri" panose="020F0502020204030204" pitchFamily="34" charset="0"/>
                <a:cs typeface="Times New Roman" panose="02020603050405020304" pitchFamily="18" charset="0"/>
              </a:rPr>
              <a:t>coordinating shuffles: Existing systems</a:t>
            </a:r>
          </a:p>
        </p:txBody>
      </p:sp>
      <p:grpSp>
        <p:nvGrpSpPr>
          <p:cNvPr id="42" name="Group 41"/>
          <p:cNvGrpSpPr/>
          <p:nvPr/>
        </p:nvGrpSpPr>
        <p:grpSpPr>
          <a:xfrm>
            <a:off x="1464406" y="840166"/>
            <a:ext cx="795089" cy="734904"/>
            <a:chOff x="3734123" y="1555852"/>
            <a:chExt cx="1720526" cy="1590291"/>
          </a:xfrm>
        </p:grpSpPr>
        <p:sp>
          <p:nvSpPr>
            <p:cNvPr id="44" name="Oval 43"/>
            <p:cNvSpPr/>
            <p:nvPr/>
          </p:nvSpPr>
          <p:spPr>
            <a:xfrm>
              <a:off x="3848565" y="1555852"/>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5" name="Oval 44"/>
            <p:cNvSpPr/>
            <p:nvPr/>
          </p:nvSpPr>
          <p:spPr>
            <a:xfrm>
              <a:off x="3848565" y="1881937"/>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6" name="Oval 45"/>
            <p:cNvSpPr/>
            <p:nvPr/>
          </p:nvSpPr>
          <p:spPr>
            <a:xfrm>
              <a:off x="3849145" y="2641304"/>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7" name="Oval 46"/>
            <p:cNvSpPr/>
            <p:nvPr/>
          </p:nvSpPr>
          <p:spPr>
            <a:xfrm>
              <a:off x="3849145" y="2956134"/>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8" name="Oval 47"/>
            <p:cNvSpPr/>
            <p:nvPr/>
          </p:nvSpPr>
          <p:spPr>
            <a:xfrm>
              <a:off x="4857661" y="1881937"/>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51" name="Oval 50"/>
            <p:cNvSpPr/>
            <p:nvPr/>
          </p:nvSpPr>
          <p:spPr>
            <a:xfrm>
              <a:off x="4857661" y="2641304"/>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84" name="Straight Arrow Connector 83"/>
            <p:cNvCxnSpPr/>
            <p:nvPr/>
          </p:nvCxnSpPr>
          <p:spPr>
            <a:xfrm>
              <a:off x="4039154" y="1650860"/>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4039154" y="2736312"/>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4038574" y="1976943"/>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4039154" y="2736312"/>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039154" y="1976943"/>
              <a:ext cx="818507" cy="759369"/>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4039154" y="2044120"/>
              <a:ext cx="846335" cy="100701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4038574" y="1976943"/>
              <a:ext cx="819086" cy="759369"/>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4038574" y="1650858"/>
              <a:ext cx="819086" cy="1085452"/>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95" name="Rectangle 94"/>
            <p:cNvSpPr/>
            <p:nvPr/>
          </p:nvSpPr>
          <p:spPr>
            <a:xfrm rot="5400000">
              <a:off x="3761874" y="1984917"/>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96" name="Rectangle 95"/>
            <p:cNvSpPr/>
            <p:nvPr/>
          </p:nvSpPr>
          <p:spPr>
            <a:xfrm rot="5400000">
              <a:off x="4749789"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pic>
        <p:nvPicPr>
          <p:cNvPr id="97" name="Picture 96"/>
          <p:cNvPicPr>
            <a:picLocks noChangeAspect="1"/>
          </p:cNvPicPr>
          <p:nvPr/>
        </p:nvPicPr>
        <p:blipFill>
          <a:blip r:embed="rId3"/>
          <a:stretch>
            <a:fillRect/>
          </a:stretch>
        </p:blipFill>
        <p:spPr>
          <a:xfrm>
            <a:off x="444443" y="2324479"/>
            <a:ext cx="387804" cy="387804"/>
          </a:xfrm>
          <a:prstGeom prst="rect">
            <a:avLst/>
          </a:prstGeom>
        </p:spPr>
      </p:pic>
      <p:pic>
        <p:nvPicPr>
          <p:cNvPr id="98" name="Picture 97"/>
          <p:cNvPicPr>
            <a:picLocks noChangeAspect="1"/>
          </p:cNvPicPr>
          <p:nvPr/>
        </p:nvPicPr>
        <p:blipFill>
          <a:blip r:embed="rId3"/>
          <a:stretch>
            <a:fillRect/>
          </a:stretch>
        </p:blipFill>
        <p:spPr>
          <a:xfrm>
            <a:off x="444443" y="2891184"/>
            <a:ext cx="387804" cy="387804"/>
          </a:xfrm>
          <a:prstGeom prst="rect">
            <a:avLst/>
          </a:prstGeom>
        </p:spPr>
      </p:pic>
      <p:pic>
        <p:nvPicPr>
          <p:cNvPr id="99" name="Picture 98"/>
          <p:cNvPicPr>
            <a:picLocks noChangeAspect="1"/>
          </p:cNvPicPr>
          <p:nvPr/>
        </p:nvPicPr>
        <p:blipFill>
          <a:blip r:embed="rId3"/>
          <a:stretch>
            <a:fillRect/>
          </a:stretch>
        </p:blipFill>
        <p:spPr>
          <a:xfrm>
            <a:off x="444443" y="3436986"/>
            <a:ext cx="387804" cy="387804"/>
          </a:xfrm>
          <a:prstGeom prst="rect">
            <a:avLst/>
          </a:prstGeom>
        </p:spPr>
      </p:pic>
      <p:pic>
        <p:nvPicPr>
          <p:cNvPr id="100" name="Picture 99"/>
          <p:cNvPicPr>
            <a:picLocks noChangeAspect="1"/>
          </p:cNvPicPr>
          <p:nvPr/>
        </p:nvPicPr>
        <p:blipFill>
          <a:blip r:embed="rId3"/>
          <a:stretch>
            <a:fillRect/>
          </a:stretch>
        </p:blipFill>
        <p:spPr>
          <a:xfrm>
            <a:off x="444443" y="4131696"/>
            <a:ext cx="387804" cy="387804"/>
          </a:xfrm>
          <a:prstGeom prst="rect">
            <a:avLst/>
          </a:prstGeom>
        </p:spPr>
      </p:pic>
      <p:sp>
        <p:nvSpPr>
          <p:cNvPr id="101" name="Rectangle 100"/>
          <p:cNvSpPr/>
          <p:nvPr/>
        </p:nvSpPr>
        <p:spPr>
          <a:xfrm rot="5400000">
            <a:off x="482121" y="3748131"/>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a:latin typeface="Open Sans Cond Light"/>
              <a:cs typeface="Open Sans Cond Light"/>
            </a:endParaRPr>
          </a:p>
        </p:txBody>
      </p:sp>
      <p:sp>
        <p:nvSpPr>
          <p:cNvPr id="102" name="Oval 101"/>
          <p:cNvSpPr/>
          <p:nvPr/>
        </p:nvSpPr>
        <p:spPr>
          <a:xfrm>
            <a:off x="955434" y="2411719"/>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3" name="Oval 102"/>
          <p:cNvSpPr/>
          <p:nvPr/>
        </p:nvSpPr>
        <p:spPr>
          <a:xfrm>
            <a:off x="957606" y="296752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4" name="Oval 103"/>
          <p:cNvSpPr/>
          <p:nvPr/>
        </p:nvSpPr>
        <p:spPr>
          <a:xfrm>
            <a:off x="955434" y="3520990"/>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5" name="Oval 104"/>
          <p:cNvSpPr/>
          <p:nvPr/>
        </p:nvSpPr>
        <p:spPr>
          <a:xfrm>
            <a:off x="955434" y="4205346"/>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6" name="Right Arrow 105"/>
          <p:cNvSpPr/>
          <p:nvPr/>
        </p:nvSpPr>
        <p:spPr>
          <a:xfrm>
            <a:off x="1189947" y="2319106"/>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7" name="Right Arrow 106"/>
          <p:cNvSpPr/>
          <p:nvPr/>
        </p:nvSpPr>
        <p:spPr>
          <a:xfrm>
            <a:off x="1205851" y="2876121"/>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8" name="Right Arrow 107"/>
          <p:cNvSpPr/>
          <p:nvPr/>
        </p:nvSpPr>
        <p:spPr>
          <a:xfrm>
            <a:off x="1201777" y="3428093"/>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9" name="Right Arrow 108"/>
          <p:cNvSpPr/>
          <p:nvPr/>
        </p:nvSpPr>
        <p:spPr>
          <a:xfrm>
            <a:off x="1201777" y="4125634"/>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0" name="Oval 109"/>
          <p:cNvSpPr/>
          <p:nvPr/>
        </p:nvSpPr>
        <p:spPr>
          <a:xfrm>
            <a:off x="1762874" y="2424344"/>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11" name="Oval 110"/>
          <p:cNvSpPr/>
          <p:nvPr/>
        </p:nvSpPr>
        <p:spPr>
          <a:xfrm>
            <a:off x="1772194" y="2967525"/>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12" name="Right Arrow 111"/>
          <p:cNvSpPr/>
          <p:nvPr/>
        </p:nvSpPr>
        <p:spPr>
          <a:xfrm>
            <a:off x="1986038" y="2330306"/>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Right Arrow 112"/>
          <p:cNvSpPr/>
          <p:nvPr/>
        </p:nvSpPr>
        <p:spPr>
          <a:xfrm>
            <a:off x="2004044" y="2887321"/>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4" name="Picture 113"/>
          <p:cNvPicPr>
            <a:picLocks noChangeAspect="1"/>
          </p:cNvPicPr>
          <p:nvPr/>
        </p:nvPicPr>
        <p:blipFill>
          <a:blip r:embed="rId3"/>
          <a:stretch>
            <a:fillRect/>
          </a:stretch>
        </p:blipFill>
        <p:spPr>
          <a:xfrm>
            <a:off x="464518" y="1776534"/>
            <a:ext cx="387804" cy="387804"/>
          </a:xfrm>
          <a:prstGeom prst="rect">
            <a:avLst/>
          </a:prstGeom>
        </p:spPr>
      </p:pic>
      <p:cxnSp>
        <p:nvCxnSpPr>
          <p:cNvPr id="115" name="Straight Arrow Connector 114"/>
          <p:cNvCxnSpPr/>
          <p:nvPr/>
        </p:nvCxnSpPr>
        <p:spPr>
          <a:xfrm>
            <a:off x="885531" y="1956871"/>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885531" y="1956871"/>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885531" y="1956871"/>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885531" y="1956871"/>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1580291" y="1936147"/>
            <a:ext cx="25980" cy="563941"/>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1580291" y="1936146"/>
            <a:ext cx="25980" cy="1120956"/>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1613500" y="1937106"/>
            <a:ext cx="80795" cy="58224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1617169" y="1942879"/>
            <a:ext cx="86446" cy="1119651"/>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V="1">
            <a:off x="1580292" y="1936145"/>
            <a:ext cx="33207" cy="167293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V="1">
            <a:off x="1580292" y="1934295"/>
            <a:ext cx="33207" cy="2372321"/>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5" name="Rounded Rectangle 124"/>
          <p:cNvSpPr/>
          <p:nvPr/>
        </p:nvSpPr>
        <p:spPr>
          <a:xfrm>
            <a:off x="1323968" y="3058590"/>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426186" y="2977075"/>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7" name="Triangle 126"/>
          <p:cNvSpPr/>
          <p:nvPr/>
        </p:nvSpPr>
        <p:spPr>
          <a:xfrm>
            <a:off x="1203386" y="2975173"/>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8" name="Triangle 127"/>
          <p:cNvSpPr/>
          <p:nvPr/>
        </p:nvSpPr>
        <p:spPr>
          <a:xfrm>
            <a:off x="1401983" y="3521907"/>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9" name="Oval 128"/>
          <p:cNvSpPr/>
          <p:nvPr/>
        </p:nvSpPr>
        <p:spPr>
          <a:xfrm>
            <a:off x="1263177" y="3605866"/>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0" name="Rounded Rectangle 129"/>
          <p:cNvSpPr/>
          <p:nvPr/>
        </p:nvSpPr>
        <p:spPr>
          <a:xfrm>
            <a:off x="1357989" y="3619061"/>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iangle 130"/>
          <p:cNvSpPr/>
          <p:nvPr/>
        </p:nvSpPr>
        <p:spPr>
          <a:xfrm>
            <a:off x="1204629" y="3510540"/>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2" name="Triangle 131"/>
          <p:cNvSpPr/>
          <p:nvPr/>
        </p:nvSpPr>
        <p:spPr>
          <a:xfrm>
            <a:off x="1259713" y="2483461"/>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3" name="Oval 132"/>
          <p:cNvSpPr/>
          <p:nvPr/>
        </p:nvSpPr>
        <p:spPr>
          <a:xfrm>
            <a:off x="1384253" y="2500536"/>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4" name="Oval 133"/>
          <p:cNvSpPr/>
          <p:nvPr/>
        </p:nvSpPr>
        <p:spPr>
          <a:xfrm>
            <a:off x="1196788" y="2415624"/>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5" name="Triangle 134"/>
          <p:cNvSpPr/>
          <p:nvPr/>
        </p:nvSpPr>
        <p:spPr>
          <a:xfrm>
            <a:off x="1325705" y="2405210"/>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6" name="Triangle 135"/>
          <p:cNvSpPr/>
          <p:nvPr/>
        </p:nvSpPr>
        <p:spPr>
          <a:xfrm>
            <a:off x="1241021" y="4216677"/>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7" name="Rounded Rectangle 136"/>
          <p:cNvSpPr/>
          <p:nvPr/>
        </p:nvSpPr>
        <p:spPr>
          <a:xfrm>
            <a:off x="1226108" y="4313767"/>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1349872" y="4261334"/>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1996506" y="2415417"/>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2030009" y="2522399"/>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2138659" y="2501891"/>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2132173" y="2405210"/>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iangle 142"/>
          <p:cNvSpPr/>
          <p:nvPr/>
        </p:nvSpPr>
        <p:spPr>
          <a:xfrm>
            <a:off x="2023841" y="3076461"/>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4" name="Triangle 143"/>
          <p:cNvSpPr/>
          <p:nvPr/>
        </p:nvSpPr>
        <p:spPr>
          <a:xfrm>
            <a:off x="2131620" y="2947632"/>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5" name="Triangle 144"/>
          <p:cNvSpPr/>
          <p:nvPr/>
        </p:nvSpPr>
        <p:spPr>
          <a:xfrm>
            <a:off x="2008449" y="2973945"/>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6" name="Triangle 145"/>
          <p:cNvSpPr/>
          <p:nvPr/>
        </p:nvSpPr>
        <p:spPr>
          <a:xfrm>
            <a:off x="2112082" y="304674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5-Point Star 3"/>
          <p:cNvSpPr/>
          <p:nvPr/>
        </p:nvSpPr>
        <p:spPr>
          <a:xfrm>
            <a:off x="218372" y="2410144"/>
            <a:ext cx="200243" cy="2002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Cross 4"/>
          <p:cNvSpPr/>
          <p:nvPr/>
        </p:nvSpPr>
        <p:spPr>
          <a:xfrm>
            <a:off x="232017" y="2999486"/>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iamond 5"/>
          <p:cNvSpPr/>
          <p:nvPr/>
        </p:nvSpPr>
        <p:spPr>
          <a:xfrm>
            <a:off x="232556" y="3520990"/>
            <a:ext cx="186059" cy="18605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Heart 6"/>
          <p:cNvSpPr/>
          <p:nvPr/>
        </p:nvSpPr>
        <p:spPr>
          <a:xfrm>
            <a:off x="250730" y="4243225"/>
            <a:ext cx="141084" cy="141084"/>
          </a:xfrm>
          <a:prstGeom prst="hear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8" name="Straight Arrow Connector 147"/>
          <p:cNvCxnSpPr>
            <a:stCxn id="112" idx="3"/>
          </p:cNvCxnSpPr>
          <p:nvPr/>
        </p:nvCxnSpPr>
        <p:spPr>
          <a:xfrm flipV="1">
            <a:off x="2309255" y="1956871"/>
            <a:ext cx="32214" cy="554417"/>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113" idx="3"/>
          </p:cNvCxnSpPr>
          <p:nvPr/>
        </p:nvCxnSpPr>
        <p:spPr>
          <a:xfrm flipV="1">
            <a:off x="2304264" y="1956871"/>
            <a:ext cx="37205" cy="111143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4998634" y="1474523"/>
            <a:ext cx="888568" cy="888568"/>
          </a:xfrm>
          <a:prstGeom prst="ellipse">
            <a:avLst/>
          </a:prstGeom>
          <a:noFill/>
          <a:ln w="7620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51" name="Oval 150"/>
          <p:cNvSpPr/>
          <p:nvPr/>
        </p:nvSpPr>
        <p:spPr>
          <a:xfrm>
            <a:off x="5006967" y="3273392"/>
            <a:ext cx="888568" cy="888568"/>
          </a:xfrm>
          <a:prstGeom prst="ellipse">
            <a:avLst/>
          </a:prstGeom>
          <a:noFill/>
          <a:ln w="76200">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52" name="Right Arrow 151"/>
          <p:cNvSpPr/>
          <p:nvPr/>
        </p:nvSpPr>
        <p:spPr>
          <a:xfrm>
            <a:off x="6042250" y="1034759"/>
            <a:ext cx="1511510" cy="1692704"/>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3" name="Right Arrow 152"/>
          <p:cNvSpPr/>
          <p:nvPr/>
        </p:nvSpPr>
        <p:spPr>
          <a:xfrm>
            <a:off x="6091203" y="2898321"/>
            <a:ext cx="1403965" cy="1692704"/>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4" name="Rounded Rectangle 153"/>
          <p:cNvSpPr/>
          <p:nvPr/>
        </p:nvSpPr>
        <p:spPr>
          <a:xfrm>
            <a:off x="6091203" y="1432777"/>
            <a:ext cx="411472" cy="41147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6247879" y="1933073"/>
            <a:ext cx="411472" cy="41147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6755976" y="1837168"/>
            <a:ext cx="411472" cy="41147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6725644" y="1385044"/>
            <a:ext cx="411472" cy="4114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iangle 157"/>
          <p:cNvSpPr/>
          <p:nvPr/>
        </p:nvSpPr>
        <p:spPr>
          <a:xfrm>
            <a:off x="6183782" y="3782826"/>
            <a:ext cx="477307" cy="411472"/>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9" name="Triangle 158"/>
          <p:cNvSpPr/>
          <p:nvPr/>
        </p:nvSpPr>
        <p:spPr>
          <a:xfrm>
            <a:off x="6687806" y="3180363"/>
            <a:ext cx="477307" cy="411472"/>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0" name="Triangle 159"/>
          <p:cNvSpPr/>
          <p:nvPr/>
        </p:nvSpPr>
        <p:spPr>
          <a:xfrm>
            <a:off x="6111802" y="3303415"/>
            <a:ext cx="477307" cy="411472"/>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1" name="Triangle 160"/>
          <p:cNvSpPr/>
          <p:nvPr/>
        </p:nvSpPr>
        <p:spPr>
          <a:xfrm>
            <a:off x="6596437" y="3643870"/>
            <a:ext cx="477307" cy="411472"/>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2" name="Rectangle 161"/>
          <p:cNvSpPr/>
          <p:nvPr/>
        </p:nvSpPr>
        <p:spPr>
          <a:xfrm>
            <a:off x="1722723" y="2248640"/>
            <a:ext cx="586532" cy="105477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3" name="Rectangle 162"/>
          <p:cNvSpPr/>
          <p:nvPr/>
        </p:nvSpPr>
        <p:spPr>
          <a:xfrm>
            <a:off x="4692508" y="840166"/>
            <a:ext cx="3127952" cy="391702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4" name="Straight Arrow Connector 163"/>
          <p:cNvCxnSpPr/>
          <p:nvPr/>
        </p:nvCxnSpPr>
        <p:spPr>
          <a:xfrm flipV="1">
            <a:off x="1722723" y="840166"/>
            <a:ext cx="2956925" cy="140847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5" name="Straight Arrow Connector 164"/>
          <p:cNvCxnSpPr/>
          <p:nvPr/>
        </p:nvCxnSpPr>
        <p:spPr>
          <a:xfrm>
            <a:off x="1722723" y="3303415"/>
            <a:ext cx="2956925" cy="145378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7" name="Cross 166"/>
          <p:cNvSpPr/>
          <p:nvPr/>
        </p:nvSpPr>
        <p:spPr>
          <a:xfrm>
            <a:off x="5474564" y="1678157"/>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8" name="Diamond 167"/>
          <p:cNvSpPr/>
          <p:nvPr/>
        </p:nvSpPr>
        <p:spPr>
          <a:xfrm>
            <a:off x="5157897" y="1831473"/>
            <a:ext cx="186059" cy="18605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9" name="Heart 168"/>
          <p:cNvSpPr/>
          <p:nvPr/>
        </p:nvSpPr>
        <p:spPr>
          <a:xfrm>
            <a:off x="5440581" y="2017532"/>
            <a:ext cx="141084" cy="141084"/>
          </a:xfrm>
          <a:prstGeom prst="hear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0" name="5-Point Star 169"/>
          <p:cNvSpPr/>
          <p:nvPr/>
        </p:nvSpPr>
        <p:spPr>
          <a:xfrm>
            <a:off x="5281869" y="3386103"/>
            <a:ext cx="200243" cy="2002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1" name="Cross 170"/>
          <p:cNvSpPr/>
          <p:nvPr/>
        </p:nvSpPr>
        <p:spPr>
          <a:xfrm>
            <a:off x="5525364" y="3557757"/>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2" name="Diamond 171"/>
          <p:cNvSpPr/>
          <p:nvPr/>
        </p:nvSpPr>
        <p:spPr>
          <a:xfrm>
            <a:off x="5208697" y="3711073"/>
            <a:ext cx="186059" cy="18605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3" name="Heart 172"/>
          <p:cNvSpPr/>
          <p:nvPr/>
        </p:nvSpPr>
        <p:spPr>
          <a:xfrm>
            <a:off x="5491381" y="3897132"/>
            <a:ext cx="141084" cy="141084"/>
          </a:xfrm>
          <a:prstGeom prst="hear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4" name="Rectangle 173"/>
          <p:cNvSpPr/>
          <p:nvPr/>
        </p:nvSpPr>
        <p:spPr>
          <a:xfrm>
            <a:off x="3017987" y="1916311"/>
            <a:ext cx="1605380" cy="156991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Helvetica Neue Light" charset="0"/>
                <a:cs typeface="Helvetica Neue Light" charset="0"/>
              </a:rPr>
              <a:t>Metadata describes shuffle data location</a:t>
            </a:r>
          </a:p>
        </p:txBody>
      </p:sp>
      <p:cxnSp>
        <p:nvCxnSpPr>
          <p:cNvPr id="175" name="Straight Arrow Connector 174"/>
          <p:cNvCxnSpPr>
            <a:endCxn id="150" idx="2"/>
          </p:cNvCxnSpPr>
          <p:nvPr/>
        </p:nvCxnSpPr>
        <p:spPr>
          <a:xfrm flipV="1">
            <a:off x="4445000" y="1918807"/>
            <a:ext cx="553634" cy="329833"/>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6" name="Rectangle 175"/>
          <p:cNvSpPr/>
          <p:nvPr/>
        </p:nvSpPr>
        <p:spPr>
          <a:xfrm>
            <a:off x="7527315" y="1298485"/>
            <a:ext cx="1605380" cy="156991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Helvetica Neue Light" charset="0"/>
                <a:cs typeface="Helvetica Neue Light" charset="0"/>
              </a:rPr>
              <a:t>Data fetched from remote machines</a:t>
            </a:r>
          </a:p>
        </p:txBody>
      </p:sp>
      <p:cxnSp>
        <p:nvCxnSpPr>
          <p:cNvPr id="177" name="Straight Arrow Connector 176"/>
          <p:cNvCxnSpPr/>
          <p:nvPr/>
        </p:nvCxnSpPr>
        <p:spPr>
          <a:xfrm>
            <a:off x="6911842" y="1506691"/>
            <a:ext cx="685170" cy="257877"/>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022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3"/>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7" grpId="0" animBg="1"/>
      <p:bldP spid="168" grpId="0" animBg="1"/>
      <p:bldP spid="169" grpId="0" animBg="1"/>
      <p:bldP spid="170" grpId="0" animBg="1"/>
      <p:bldP spid="171" grpId="0" animBg="1"/>
      <p:bldP spid="172" grpId="0" animBg="1"/>
      <p:bldP spid="173" grpId="0" animBg="1"/>
      <p:bldP spid="174" grpId="0" animBg="1"/>
      <p:bldP spid="174" grpId="1" animBg="1"/>
      <p:bldP spid="17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ight Arrow 146"/>
          <p:cNvSpPr/>
          <p:nvPr/>
        </p:nvSpPr>
        <p:spPr>
          <a:xfrm>
            <a:off x="3735222" y="1827583"/>
            <a:ext cx="2137237"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222"/>
            <a:ext cx="8229600" cy="857250"/>
          </a:xfrm>
        </p:spPr>
        <p:txBody>
          <a:bodyPr/>
          <a:lstStyle/>
          <a:p>
            <a:pPr algn="ctr"/>
            <a:r>
              <a:rPr lang="en-US" sz="4000" b="1" dirty="0">
                <a:effectLst>
                  <a:glow rad="127000">
                    <a:srgbClr val="0071C5">
                      <a:alpha val="2000"/>
                    </a:srgbClr>
                  </a:glow>
                </a:effectLst>
                <a:ea typeface="Calibri" panose="020F0502020204030204" pitchFamily="34" charset="0"/>
                <a:cs typeface="Times New Roman" panose="02020603050405020304" pitchFamily="18" charset="0"/>
              </a:rPr>
              <a:t>coordinating shuffles: Pre-scheduling</a:t>
            </a:r>
          </a:p>
        </p:txBody>
      </p:sp>
      <p:grpSp>
        <p:nvGrpSpPr>
          <p:cNvPr id="42" name="Group 41"/>
          <p:cNvGrpSpPr/>
          <p:nvPr/>
        </p:nvGrpSpPr>
        <p:grpSpPr>
          <a:xfrm>
            <a:off x="4347306" y="873472"/>
            <a:ext cx="795089" cy="734904"/>
            <a:chOff x="3734123" y="1555852"/>
            <a:chExt cx="1720526" cy="1590291"/>
          </a:xfrm>
        </p:grpSpPr>
        <p:sp>
          <p:nvSpPr>
            <p:cNvPr id="44" name="Oval 43"/>
            <p:cNvSpPr/>
            <p:nvPr/>
          </p:nvSpPr>
          <p:spPr>
            <a:xfrm>
              <a:off x="3848565" y="1555852"/>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5" name="Oval 44"/>
            <p:cNvSpPr/>
            <p:nvPr/>
          </p:nvSpPr>
          <p:spPr>
            <a:xfrm>
              <a:off x="3848565" y="1881937"/>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6" name="Oval 45"/>
            <p:cNvSpPr/>
            <p:nvPr/>
          </p:nvSpPr>
          <p:spPr>
            <a:xfrm>
              <a:off x="3849145" y="2641304"/>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7" name="Oval 46"/>
            <p:cNvSpPr/>
            <p:nvPr/>
          </p:nvSpPr>
          <p:spPr>
            <a:xfrm>
              <a:off x="3849145" y="2956134"/>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48" name="Oval 47"/>
            <p:cNvSpPr/>
            <p:nvPr/>
          </p:nvSpPr>
          <p:spPr>
            <a:xfrm>
              <a:off x="4857661" y="1881937"/>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51" name="Oval 50"/>
            <p:cNvSpPr/>
            <p:nvPr/>
          </p:nvSpPr>
          <p:spPr>
            <a:xfrm>
              <a:off x="4857661" y="2641304"/>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cxnSp>
          <p:nvCxnSpPr>
            <p:cNvPr id="84" name="Straight Arrow Connector 83"/>
            <p:cNvCxnSpPr/>
            <p:nvPr/>
          </p:nvCxnSpPr>
          <p:spPr>
            <a:xfrm>
              <a:off x="4039154" y="1650860"/>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4039154" y="2736312"/>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4038574" y="1976943"/>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4039154" y="2736312"/>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039154" y="1976943"/>
              <a:ext cx="818507" cy="759369"/>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4039154" y="2044120"/>
              <a:ext cx="846335" cy="100701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4038574" y="1976943"/>
              <a:ext cx="819086" cy="759369"/>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4038574" y="1650858"/>
              <a:ext cx="819086" cy="1085452"/>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95" name="Rectangle 94"/>
            <p:cNvSpPr/>
            <p:nvPr/>
          </p:nvSpPr>
          <p:spPr>
            <a:xfrm rot="5400000">
              <a:off x="3761874" y="1984917"/>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sp>
          <p:nvSpPr>
            <p:cNvPr id="96" name="Rectangle 95"/>
            <p:cNvSpPr/>
            <p:nvPr/>
          </p:nvSpPr>
          <p:spPr>
            <a:xfrm rot="5400000">
              <a:off x="4749789"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a:latin typeface="Open Sans Cond Light"/>
                <a:cs typeface="Open Sans Cond Light"/>
              </a:endParaRPr>
            </a:p>
          </p:txBody>
        </p:sp>
      </p:grpSp>
      <p:pic>
        <p:nvPicPr>
          <p:cNvPr id="97" name="Picture 96"/>
          <p:cNvPicPr>
            <a:picLocks noChangeAspect="1"/>
          </p:cNvPicPr>
          <p:nvPr/>
        </p:nvPicPr>
        <p:blipFill>
          <a:blip r:embed="rId3"/>
          <a:stretch>
            <a:fillRect/>
          </a:stretch>
        </p:blipFill>
        <p:spPr>
          <a:xfrm>
            <a:off x="3327343" y="2357785"/>
            <a:ext cx="387804" cy="387804"/>
          </a:xfrm>
          <a:prstGeom prst="rect">
            <a:avLst/>
          </a:prstGeom>
        </p:spPr>
      </p:pic>
      <p:pic>
        <p:nvPicPr>
          <p:cNvPr id="98" name="Picture 97"/>
          <p:cNvPicPr>
            <a:picLocks noChangeAspect="1"/>
          </p:cNvPicPr>
          <p:nvPr/>
        </p:nvPicPr>
        <p:blipFill>
          <a:blip r:embed="rId3"/>
          <a:stretch>
            <a:fillRect/>
          </a:stretch>
        </p:blipFill>
        <p:spPr>
          <a:xfrm>
            <a:off x="3327343" y="2924490"/>
            <a:ext cx="387804" cy="387804"/>
          </a:xfrm>
          <a:prstGeom prst="rect">
            <a:avLst/>
          </a:prstGeom>
        </p:spPr>
      </p:pic>
      <p:pic>
        <p:nvPicPr>
          <p:cNvPr id="99" name="Picture 98"/>
          <p:cNvPicPr>
            <a:picLocks noChangeAspect="1"/>
          </p:cNvPicPr>
          <p:nvPr/>
        </p:nvPicPr>
        <p:blipFill>
          <a:blip r:embed="rId3"/>
          <a:stretch>
            <a:fillRect/>
          </a:stretch>
        </p:blipFill>
        <p:spPr>
          <a:xfrm>
            <a:off x="3327343" y="3470292"/>
            <a:ext cx="387804" cy="387804"/>
          </a:xfrm>
          <a:prstGeom prst="rect">
            <a:avLst/>
          </a:prstGeom>
        </p:spPr>
      </p:pic>
      <p:pic>
        <p:nvPicPr>
          <p:cNvPr id="100" name="Picture 99"/>
          <p:cNvPicPr>
            <a:picLocks noChangeAspect="1"/>
          </p:cNvPicPr>
          <p:nvPr/>
        </p:nvPicPr>
        <p:blipFill>
          <a:blip r:embed="rId3"/>
          <a:stretch>
            <a:fillRect/>
          </a:stretch>
        </p:blipFill>
        <p:spPr>
          <a:xfrm>
            <a:off x="3327343" y="4165002"/>
            <a:ext cx="387804" cy="387804"/>
          </a:xfrm>
          <a:prstGeom prst="rect">
            <a:avLst/>
          </a:prstGeom>
        </p:spPr>
      </p:pic>
      <p:sp>
        <p:nvSpPr>
          <p:cNvPr id="101" name="Rectangle 100"/>
          <p:cNvSpPr/>
          <p:nvPr/>
        </p:nvSpPr>
        <p:spPr>
          <a:xfrm rot="5400000">
            <a:off x="3365021" y="3781437"/>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a:latin typeface="Open Sans Cond Light"/>
              <a:cs typeface="Open Sans Cond Light"/>
            </a:endParaRPr>
          </a:p>
        </p:txBody>
      </p:sp>
      <p:sp>
        <p:nvSpPr>
          <p:cNvPr id="102" name="Oval 101"/>
          <p:cNvSpPr/>
          <p:nvPr/>
        </p:nvSpPr>
        <p:spPr>
          <a:xfrm>
            <a:off x="4292250" y="2421996"/>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3" name="Oval 102"/>
          <p:cNvSpPr/>
          <p:nvPr/>
        </p:nvSpPr>
        <p:spPr>
          <a:xfrm>
            <a:off x="4294422" y="2977802"/>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4" name="Oval 103"/>
          <p:cNvSpPr/>
          <p:nvPr/>
        </p:nvSpPr>
        <p:spPr>
          <a:xfrm>
            <a:off x="4292250" y="3531267"/>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5" name="Oval 104"/>
          <p:cNvSpPr/>
          <p:nvPr/>
        </p:nvSpPr>
        <p:spPr>
          <a:xfrm>
            <a:off x="4292250" y="4215623"/>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06" name="Right Arrow 105"/>
          <p:cNvSpPr/>
          <p:nvPr/>
        </p:nvSpPr>
        <p:spPr>
          <a:xfrm>
            <a:off x="4526765" y="2329383"/>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7" name="Right Arrow 106"/>
          <p:cNvSpPr/>
          <p:nvPr/>
        </p:nvSpPr>
        <p:spPr>
          <a:xfrm>
            <a:off x="4542667" y="2886398"/>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8" name="Right Arrow 107"/>
          <p:cNvSpPr/>
          <p:nvPr/>
        </p:nvSpPr>
        <p:spPr>
          <a:xfrm>
            <a:off x="4538593" y="343837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9" name="Right Arrow 108"/>
          <p:cNvSpPr/>
          <p:nvPr/>
        </p:nvSpPr>
        <p:spPr>
          <a:xfrm>
            <a:off x="4538593" y="4135911"/>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0" name="Oval 109"/>
          <p:cNvSpPr/>
          <p:nvPr/>
        </p:nvSpPr>
        <p:spPr>
          <a:xfrm>
            <a:off x="5177676" y="2415487"/>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11" name="Oval 110"/>
          <p:cNvSpPr/>
          <p:nvPr/>
        </p:nvSpPr>
        <p:spPr>
          <a:xfrm>
            <a:off x="5186996" y="2958668"/>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12" name="Right Arrow 111"/>
          <p:cNvSpPr/>
          <p:nvPr/>
        </p:nvSpPr>
        <p:spPr>
          <a:xfrm>
            <a:off x="5400840" y="2321449"/>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Right Arrow 112"/>
          <p:cNvSpPr/>
          <p:nvPr/>
        </p:nvSpPr>
        <p:spPr>
          <a:xfrm>
            <a:off x="5405996" y="2872094"/>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4" name="Picture 113"/>
          <p:cNvPicPr>
            <a:picLocks noChangeAspect="1"/>
          </p:cNvPicPr>
          <p:nvPr/>
        </p:nvPicPr>
        <p:blipFill>
          <a:blip r:embed="rId3"/>
          <a:stretch>
            <a:fillRect/>
          </a:stretch>
        </p:blipFill>
        <p:spPr>
          <a:xfrm>
            <a:off x="3347418" y="1809840"/>
            <a:ext cx="387804" cy="387804"/>
          </a:xfrm>
          <a:prstGeom prst="rect">
            <a:avLst/>
          </a:prstGeom>
        </p:spPr>
      </p:pic>
      <p:cxnSp>
        <p:nvCxnSpPr>
          <p:cNvPr id="115" name="Straight Arrow Connector 114"/>
          <p:cNvCxnSpPr>
            <a:endCxn id="102" idx="2"/>
          </p:cNvCxnSpPr>
          <p:nvPr/>
        </p:nvCxnSpPr>
        <p:spPr>
          <a:xfrm>
            <a:off x="4166767" y="1995612"/>
            <a:ext cx="125483" cy="52138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04" idx="2"/>
          </p:cNvCxnSpPr>
          <p:nvPr/>
        </p:nvCxnSpPr>
        <p:spPr>
          <a:xfrm>
            <a:off x="4166767" y="1995612"/>
            <a:ext cx="125483" cy="163066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105" idx="2"/>
          </p:cNvCxnSpPr>
          <p:nvPr/>
        </p:nvCxnSpPr>
        <p:spPr>
          <a:xfrm>
            <a:off x="4166768" y="1995612"/>
            <a:ext cx="125482" cy="2315016"/>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endCxn id="103" idx="2"/>
          </p:cNvCxnSpPr>
          <p:nvPr/>
        </p:nvCxnSpPr>
        <p:spPr>
          <a:xfrm>
            <a:off x="4166767" y="1995612"/>
            <a:ext cx="127655" cy="1077195"/>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5" name="Rounded Rectangle 124"/>
          <p:cNvSpPr/>
          <p:nvPr/>
        </p:nvSpPr>
        <p:spPr>
          <a:xfrm>
            <a:off x="4660784" y="3068867"/>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4763002" y="2987352"/>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7" name="Triangle 126"/>
          <p:cNvSpPr/>
          <p:nvPr/>
        </p:nvSpPr>
        <p:spPr>
          <a:xfrm>
            <a:off x="4540202" y="2985450"/>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8" name="Triangle 127"/>
          <p:cNvSpPr/>
          <p:nvPr/>
        </p:nvSpPr>
        <p:spPr>
          <a:xfrm>
            <a:off x="4738799" y="3532184"/>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9" name="Oval 128"/>
          <p:cNvSpPr/>
          <p:nvPr/>
        </p:nvSpPr>
        <p:spPr>
          <a:xfrm>
            <a:off x="4599993" y="361614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0" name="Rounded Rectangle 129"/>
          <p:cNvSpPr/>
          <p:nvPr/>
        </p:nvSpPr>
        <p:spPr>
          <a:xfrm>
            <a:off x="4694805" y="3629338"/>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iangle 130"/>
          <p:cNvSpPr/>
          <p:nvPr/>
        </p:nvSpPr>
        <p:spPr>
          <a:xfrm>
            <a:off x="4541445" y="352081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2" name="Triangle 131"/>
          <p:cNvSpPr/>
          <p:nvPr/>
        </p:nvSpPr>
        <p:spPr>
          <a:xfrm>
            <a:off x="4596529" y="249373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3" name="Oval 132"/>
          <p:cNvSpPr/>
          <p:nvPr/>
        </p:nvSpPr>
        <p:spPr>
          <a:xfrm>
            <a:off x="4721069" y="251081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4" name="Oval 133"/>
          <p:cNvSpPr/>
          <p:nvPr/>
        </p:nvSpPr>
        <p:spPr>
          <a:xfrm>
            <a:off x="4533604" y="2425901"/>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5" name="Triangle 134"/>
          <p:cNvSpPr/>
          <p:nvPr/>
        </p:nvSpPr>
        <p:spPr>
          <a:xfrm>
            <a:off x="4662521" y="241548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6" name="Triangle 135"/>
          <p:cNvSpPr/>
          <p:nvPr/>
        </p:nvSpPr>
        <p:spPr>
          <a:xfrm>
            <a:off x="4577837" y="422695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7" name="Rounded Rectangle 136"/>
          <p:cNvSpPr/>
          <p:nvPr/>
        </p:nvSpPr>
        <p:spPr>
          <a:xfrm>
            <a:off x="4562924" y="432404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4686688" y="4271611"/>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5411308" y="2406560"/>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5444811" y="2513542"/>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5553461" y="249303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5546975" y="2396353"/>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iangle 142"/>
          <p:cNvSpPr/>
          <p:nvPr/>
        </p:nvSpPr>
        <p:spPr>
          <a:xfrm>
            <a:off x="5438643" y="306760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4" name="Triangle 143"/>
          <p:cNvSpPr/>
          <p:nvPr/>
        </p:nvSpPr>
        <p:spPr>
          <a:xfrm>
            <a:off x="5546422" y="293877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5" name="Triangle 144"/>
          <p:cNvSpPr/>
          <p:nvPr/>
        </p:nvSpPr>
        <p:spPr>
          <a:xfrm>
            <a:off x="5423251" y="296508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6" name="Triangle 145"/>
          <p:cNvSpPr/>
          <p:nvPr/>
        </p:nvSpPr>
        <p:spPr>
          <a:xfrm>
            <a:off x="5526884" y="3037890"/>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5-Point Star 3"/>
          <p:cNvSpPr/>
          <p:nvPr/>
        </p:nvSpPr>
        <p:spPr>
          <a:xfrm>
            <a:off x="3101272" y="2443450"/>
            <a:ext cx="200243" cy="2002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Cross 4"/>
          <p:cNvSpPr/>
          <p:nvPr/>
        </p:nvSpPr>
        <p:spPr>
          <a:xfrm>
            <a:off x="3114917" y="3032792"/>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iamond 5"/>
          <p:cNvSpPr/>
          <p:nvPr/>
        </p:nvSpPr>
        <p:spPr>
          <a:xfrm>
            <a:off x="3115456" y="3554296"/>
            <a:ext cx="186059" cy="18605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Heart 6"/>
          <p:cNvSpPr/>
          <p:nvPr/>
        </p:nvSpPr>
        <p:spPr>
          <a:xfrm>
            <a:off x="3133630" y="4276531"/>
            <a:ext cx="141084" cy="141084"/>
          </a:xfrm>
          <a:prstGeom prst="hear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8" name="Straight Arrow Connector 147"/>
          <p:cNvCxnSpPr>
            <a:stCxn id="107" idx="3"/>
            <a:endCxn id="110" idx="2"/>
          </p:cNvCxnSpPr>
          <p:nvPr/>
        </p:nvCxnSpPr>
        <p:spPr>
          <a:xfrm flipV="1">
            <a:off x="4917107" y="2510492"/>
            <a:ext cx="260569" cy="556888"/>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6" name="Oval 165"/>
          <p:cNvSpPr/>
          <p:nvPr/>
        </p:nvSpPr>
        <p:spPr>
          <a:xfrm>
            <a:off x="3998641" y="2421996"/>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78" name="Oval 177"/>
          <p:cNvSpPr/>
          <p:nvPr/>
        </p:nvSpPr>
        <p:spPr>
          <a:xfrm>
            <a:off x="4007961" y="2965177"/>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a:p>
        </p:txBody>
      </p:sp>
      <p:sp>
        <p:nvSpPr>
          <p:cNvPr id="179" name="Rectangle 178"/>
          <p:cNvSpPr/>
          <p:nvPr/>
        </p:nvSpPr>
        <p:spPr>
          <a:xfrm>
            <a:off x="268995" y="1403681"/>
            <a:ext cx="2271491" cy="905407"/>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Oswald" charset="0"/>
                <a:cs typeface="Oswald Regular"/>
              </a:rPr>
              <a:t>(1) Pre-schedule reducers</a:t>
            </a:r>
          </a:p>
        </p:txBody>
      </p:sp>
      <p:cxnSp>
        <p:nvCxnSpPr>
          <p:cNvPr id="180" name="Straight Arrow Connector 179"/>
          <p:cNvCxnSpPr/>
          <p:nvPr/>
        </p:nvCxnSpPr>
        <p:spPr>
          <a:xfrm>
            <a:off x="2628601" y="1703789"/>
            <a:ext cx="1191032" cy="703098"/>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1" name="Rectangle 180"/>
          <p:cNvSpPr/>
          <p:nvPr/>
        </p:nvSpPr>
        <p:spPr>
          <a:xfrm>
            <a:off x="268995" y="2406887"/>
            <a:ext cx="2271491" cy="905407"/>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Oswald" charset="0"/>
                <a:cs typeface="Oswald Regular"/>
              </a:rPr>
              <a:t>(2) Mappers get metadata</a:t>
            </a:r>
          </a:p>
        </p:txBody>
      </p:sp>
      <p:grpSp>
        <p:nvGrpSpPr>
          <p:cNvPr id="9" name="Group 8"/>
          <p:cNvGrpSpPr/>
          <p:nvPr/>
        </p:nvGrpSpPr>
        <p:grpSpPr>
          <a:xfrm>
            <a:off x="4297905" y="2406887"/>
            <a:ext cx="184126" cy="206728"/>
            <a:chOff x="1390674" y="3554296"/>
            <a:chExt cx="373066" cy="418860"/>
          </a:xfrm>
        </p:grpSpPr>
        <p:sp>
          <p:nvSpPr>
            <p:cNvPr id="183" name="5-Point Star 182"/>
            <p:cNvSpPr/>
            <p:nvPr/>
          </p:nvSpPr>
          <p:spPr>
            <a:xfrm>
              <a:off x="1390674" y="3554296"/>
              <a:ext cx="200243" cy="2002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4" name="Cross 183"/>
            <p:cNvSpPr/>
            <p:nvPr/>
          </p:nvSpPr>
          <p:spPr>
            <a:xfrm>
              <a:off x="1590917" y="3800333"/>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86" name="Group 185"/>
          <p:cNvGrpSpPr/>
          <p:nvPr/>
        </p:nvGrpSpPr>
        <p:grpSpPr>
          <a:xfrm>
            <a:off x="4297905" y="2965177"/>
            <a:ext cx="184126" cy="206728"/>
            <a:chOff x="1390674" y="3554296"/>
            <a:chExt cx="373066" cy="418860"/>
          </a:xfrm>
        </p:grpSpPr>
        <p:sp>
          <p:nvSpPr>
            <p:cNvPr id="187" name="5-Point Star 186"/>
            <p:cNvSpPr/>
            <p:nvPr/>
          </p:nvSpPr>
          <p:spPr>
            <a:xfrm>
              <a:off x="1390674" y="3554296"/>
              <a:ext cx="200243" cy="2002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8" name="Cross 187"/>
            <p:cNvSpPr/>
            <p:nvPr/>
          </p:nvSpPr>
          <p:spPr>
            <a:xfrm>
              <a:off x="1590917" y="3800333"/>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89" name="Group 188"/>
          <p:cNvGrpSpPr/>
          <p:nvPr/>
        </p:nvGrpSpPr>
        <p:grpSpPr>
          <a:xfrm>
            <a:off x="4299117" y="3533627"/>
            <a:ext cx="184126" cy="206728"/>
            <a:chOff x="1390674" y="3554296"/>
            <a:chExt cx="373066" cy="418860"/>
          </a:xfrm>
        </p:grpSpPr>
        <p:sp>
          <p:nvSpPr>
            <p:cNvPr id="190" name="5-Point Star 189"/>
            <p:cNvSpPr/>
            <p:nvPr/>
          </p:nvSpPr>
          <p:spPr>
            <a:xfrm>
              <a:off x="1390674" y="3554296"/>
              <a:ext cx="200243" cy="2002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1" name="Cross 190"/>
            <p:cNvSpPr/>
            <p:nvPr/>
          </p:nvSpPr>
          <p:spPr>
            <a:xfrm>
              <a:off x="1590917" y="3800333"/>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92" name="Group 191"/>
          <p:cNvGrpSpPr/>
          <p:nvPr/>
        </p:nvGrpSpPr>
        <p:grpSpPr>
          <a:xfrm>
            <a:off x="4285465" y="4221623"/>
            <a:ext cx="184126" cy="206728"/>
            <a:chOff x="1390674" y="3554296"/>
            <a:chExt cx="373066" cy="418860"/>
          </a:xfrm>
        </p:grpSpPr>
        <p:sp>
          <p:nvSpPr>
            <p:cNvPr id="193" name="5-Point Star 192"/>
            <p:cNvSpPr/>
            <p:nvPr/>
          </p:nvSpPr>
          <p:spPr>
            <a:xfrm>
              <a:off x="1390674" y="3554296"/>
              <a:ext cx="200243" cy="20024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Cross 193"/>
            <p:cNvSpPr/>
            <p:nvPr/>
          </p:nvSpPr>
          <p:spPr>
            <a:xfrm>
              <a:off x="1590917" y="3800333"/>
              <a:ext cx="172823" cy="172823"/>
            </a:xfrm>
            <a:prstGeom prst="plus">
              <a:avLst>
                <a:gd name="adj" fmla="val 366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95" name="Straight Arrow Connector 194"/>
          <p:cNvCxnSpPr/>
          <p:nvPr/>
        </p:nvCxnSpPr>
        <p:spPr>
          <a:xfrm>
            <a:off x="2562609" y="2725723"/>
            <a:ext cx="1626041" cy="11731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6" name="Straight Arrow Connector 195"/>
          <p:cNvCxnSpPr>
            <a:stCxn id="114" idx="3"/>
            <a:endCxn id="166" idx="2"/>
          </p:cNvCxnSpPr>
          <p:nvPr/>
        </p:nvCxnSpPr>
        <p:spPr>
          <a:xfrm>
            <a:off x="3735222" y="2003742"/>
            <a:ext cx="263419" cy="5132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a:stCxn id="147" idx="1"/>
            <a:endCxn id="178" idx="2"/>
          </p:cNvCxnSpPr>
          <p:nvPr/>
        </p:nvCxnSpPr>
        <p:spPr>
          <a:xfrm>
            <a:off x="3735222" y="2008565"/>
            <a:ext cx="272739" cy="1051617"/>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a:stCxn id="106" idx="3"/>
            <a:endCxn id="111" idx="2"/>
          </p:cNvCxnSpPr>
          <p:nvPr/>
        </p:nvCxnSpPr>
        <p:spPr>
          <a:xfrm>
            <a:off x="4917109" y="2510365"/>
            <a:ext cx="269887" cy="543308"/>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a:stCxn id="108" idx="3"/>
            <a:endCxn id="111" idx="2"/>
          </p:cNvCxnSpPr>
          <p:nvPr/>
        </p:nvCxnSpPr>
        <p:spPr>
          <a:xfrm flipV="1">
            <a:off x="4917108" y="3053673"/>
            <a:ext cx="269888" cy="56567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a:stCxn id="107" idx="3"/>
            <a:endCxn id="111" idx="2"/>
          </p:cNvCxnSpPr>
          <p:nvPr/>
        </p:nvCxnSpPr>
        <p:spPr>
          <a:xfrm flipV="1">
            <a:off x="4917107" y="3053673"/>
            <a:ext cx="269889" cy="13707"/>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a:stCxn id="109" idx="3"/>
            <a:endCxn id="111" idx="2"/>
          </p:cNvCxnSpPr>
          <p:nvPr/>
        </p:nvCxnSpPr>
        <p:spPr>
          <a:xfrm flipV="1">
            <a:off x="4917108" y="3053673"/>
            <a:ext cx="269888" cy="126322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a:stCxn id="106" idx="3"/>
            <a:endCxn id="110" idx="2"/>
          </p:cNvCxnSpPr>
          <p:nvPr/>
        </p:nvCxnSpPr>
        <p:spPr>
          <a:xfrm>
            <a:off x="4917109" y="2510365"/>
            <a:ext cx="260567" cy="127"/>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a:stCxn id="108" idx="3"/>
            <a:endCxn id="110" idx="2"/>
          </p:cNvCxnSpPr>
          <p:nvPr/>
        </p:nvCxnSpPr>
        <p:spPr>
          <a:xfrm flipV="1">
            <a:off x="4917108" y="2510492"/>
            <a:ext cx="260568" cy="110886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p:cNvCxnSpPr>
            <a:stCxn id="109" idx="3"/>
            <a:endCxn id="110" idx="2"/>
          </p:cNvCxnSpPr>
          <p:nvPr/>
        </p:nvCxnSpPr>
        <p:spPr>
          <a:xfrm flipV="1">
            <a:off x="4917108" y="2510492"/>
            <a:ext cx="260568" cy="1806401"/>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9" name="Rectangle 208"/>
          <p:cNvSpPr/>
          <p:nvPr/>
        </p:nvSpPr>
        <p:spPr>
          <a:xfrm>
            <a:off x="6150682" y="3173567"/>
            <a:ext cx="2271491" cy="905407"/>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Oswald" charset="0"/>
                <a:cs typeface="Oswald Regular"/>
              </a:rPr>
              <a:t>(3) Mappers trigger reducers</a:t>
            </a:r>
          </a:p>
        </p:txBody>
      </p:sp>
      <p:cxnSp>
        <p:nvCxnSpPr>
          <p:cNvPr id="210" name="Straight Arrow Connector 209"/>
          <p:cNvCxnSpPr/>
          <p:nvPr/>
        </p:nvCxnSpPr>
        <p:spPr>
          <a:xfrm flipH="1" flipV="1">
            <a:off x="5114582" y="3387876"/>
            <a:ext cx="1036100" cy="56757"/>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1476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8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9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0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1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3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4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4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4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4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4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4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02"/>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0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05"/>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0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0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66" grpId="0" animBg="1"/>
      <p:bldP spid="178" grpId="0" animBg="1"/>
      <p:bldP spid="179" grpId="0" animBg="1"/>
      <p:bldP spid="181" grpId="0" animBg="1"/>
      <p:bldP spid="20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6" name="Right Arrow 375"/>
          <p:cNvSpPr/>
          <p:nvPr/>
        </p:nvSpPr>
        <p:spPr>
          <a:xfrm>
            <a:off x="1688869" y="1795776"/>
            <a:ext cx="5978780"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25" name="Picture 724"/>
          <p:cNvPicPr>
            <a:picLocks noChangeAspect="1"/>
          </p:cNvPicPr>
          <p:nvPr/>
        </p:nvPicPr>
        <p:blipFill>
          <a:blip r:embed="rId3"/>
          <a:stretch>
            <a:fillRect/>
          </a:stretch>
        </p:blipFill>
        <p:spPr>
          <a:xfrm>
            <a:off x="1247781" y="2344366"/>
            <a:ext cx="387804" cy="387804"/>
          </a:xfrm>
          <a:prstGeom prst="rect">
            <a:avLst/>
          </a:prstGeom>
        </p:spPr>
      </p:pic>
      <p:pic>
        <p:nvPicPr>
          <p:cNvPr id="726" name="Picture 725"/>
          <p:cNvPicPr>
            <a:picLocks noChangeAspect="1"/>
          </p:cNvPicPr>
          <p:nvPr/>
        </p:nvPicPr>
        <p:blipFill>
          <a:blip r:embed="rId3"/>
          <a:stretch>
            <a:fillRect/>
          </a:stretch>
        </p:blipFill>
        <p:spPr>
          <a:xfrm>
            <a:off x="1247781" y="2911071"/>
            <a:ext cx="387804" cy="387804"/>
          </a:xfrm>
          <a:prstGeom prst="rect">
            <a:avLst/>
          </a:prstGeom>
        </p:spPr>
      </p:pic>
      <p:pic>
        <p:nvPicPr>
          <p:cNvPr id="727" name="Picture 726"/>
          <p:cNvPicPr>
            <a:picLocks noChangeAspect="1"/>
          </p:cNvPicPr>
          <p:nvPr/>
        </p:nvPicPr>
        <p:blipFill>
          <a:blip r:embed="rId3"/>
          <a:stretch>
            <a:fillRect/>
          </a:stretch>
        </p:blipFill>
        <p:spPr>
          <a:xfrm>
            <a:off x="1247781" y="3456873"/>
            <a:ext cx="387804" cy="387804"/>
          </a:xfrm>
          <a:prstGeom prst="rect">
            <a:avLst/>
          </a:prstGeom>
        </p:spPr>
      </p:pic>
      <p:pic>
        <p:nvPicPr>
          <p:cNvPr id="728" name="Picture 727"/>
          <p:cNvPicPr>
            <a:picLocks noChangeAspect="1"/>
          </p:cNvPicPr>
          <p:nvPr/>
        </p:nvPicPr>
        <p:blipFill>
          <a:blip r:embed="rId3"/>
          <a:stretch>
            <a:fillRect/>
          </a:stretch>
        </p:blipFill>
        <p:spPr>
          <a:xfrm>
            <a:off x="1247781" y="4151583"/>
            <a:ext cx="387804" cy="387804"/>
          </a:xfrm>
          <a:prstGeom prst="rect">
            <a:avLst/>
          </a:prstGeom>
        </p:spPr>
      </p:pic>
      <p:sp>
        <p:nvSpPr>
          <p:cNvPr id="729" name="Rectangle 728"/>
          <p:cNvSpPr/>
          <p:nvPr/>
        </p:nvSpPr>
        <p:spPr>
          <a:xfrm rot="5400000">
            <a:off x="1285459" y="3768018"/>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dirty="0">
              <a:latin typeface="Open Sans Cond Light"/>
              <a:cs typeface="Open Sans Cond Light"/>
            </a:endParaRPr>
          </a:p>
        </p:txBody>
      </p:sp>
      <p:sp>
        <p:nvSpPr>
          <p:cNvPr id="730" name="Oval 729"/>
          <p:cNvSpPr/>
          <p:nvPr/>
        </p:nvSpPr>
        <p:spPr>
          <a:xfrm>
            <a:off x="1758772" y="2431606"/>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1" name="Oval 730"/>
          <p:cNvSpPr/>
          <p:nvPr/>
        </p:nvSpPr>
        <p:spPr>
          <a:xfrm>
            <a:off x="1760944" y="2987412"/>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2" name="Oval 731"/>
          <p:cNvSpPr/>
          <p:nvPr/>
        </p:nvSpPr>
        <p:spPr>
          <a:xfrm>
            <a:off x="1758772" y="3540877"/>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3" name="Oval 732"/>
          <p:cNvSpPr/>
          <p:nvPr/>
        </p:nvSpPr>
        <p:spPr>
          <a:xfrm>
            <a:off x="1758772" y="4225233"/>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4" name="Right Arrow 733"/>
          <p:cNvSpPr/>
          <p:nvPr/>
        </p:nvSpPr>
        <p:spPr>
          <a:xfrm>
            <a:off x="1993285" y="2338993"/>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5" name="Right Arrow 734"/>
          <p:cNvSpPr/>
          <p:nvPr/>
        </p:nvSpPr>
        <p:spPr>
          <a:xfrm>
            <a:off x="2009189" y="2896008"/>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6" name="Right Arrow 735"/>
          <p:cNvSpPr/>
          <p:nvPr/>
        </p:nvSpPr>
        <p:spPr>
          <a:xfrm>
            <a:off x="2005115" y="344798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7" name="Right Arrow 736"/>
          <p:cNvSpPr/>
          <p:nvPr/>
        </p:nvSpPr>
        <p:spPr>
          <a:xfrm>
            <a:off x="2005115" y="4145521"/>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42" name="Picture 741"/>
          <p:cNvPicPr>
            <a:picLocks noChangeAspect="1"/>
          </p:cNvPicPr>
          <p:nvPr/>
        </p:nvPicPr>
        <p:blipFill>
          <a:blip r:embed="rId3"/>
          <a:stretch>
            <a:fillRect/>
          </a:stretch>
        </p:blipFill>
        <p:spPr>
          <a:xfrm>
            <a:off x="1267856" y="1796421"/>
            <a:ext cx="387804" cy="387804"/>
          </a:xfrm>
          <a:prstGeom prst="rect">
            <a:avLst/>
          </a:prstGeom>
        </p:spPr>
      </p:pic>
      <p:cxnSp>
        <p:nvCxnSpPr>
          <p:cNvPr id="743" name="Straight Arrow Connector 742"/>
          <p:cNvCxnSpPr>
            <a:stCxn id="376" idx="1"/>
            <a:endCxn id="730" idx="2"/>
          </p:cNvCxnSpPr>
          <p:nvPr/>
        </p:nvCxnSpPr>
        <p:spPr>
          <a:xfrm>
            <a:off x="1688869" y="1976758"/>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4" name="Straight Arrow Connector 743"/>
          <p:cNvCxnSpPr>
            <a:stCxn id="376" idx="1"/>
            <a:endCxn id="731" idx="2"/>
          </p:cNvCxnSpPr>
          <p:nvPr/>
        </p:nvCxnSpPr>
        <p:spPr>
          <a:xfrm>
            <a:off x="1688869" y="1976758"/>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5" name="Straight Arrow Connector 744"/>
          <p:cNvCxnSpPr>
            <a:stCxn id="376" idx="1"/>
            <a:endCxn id="732" idx="3"/>
          </p:cNvCxnSpPr>
          <p:nvPr/>
        </p:nvCxnSpPr>
        <p:spPr>
          <a:xfrm>
            <a:off x="1688869" y="1976758"/>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p:cNvCxnSpPr>
            <a:stCxn id="376" idx="1"/>
            <a:endCxn id="733" idx="2"/>
          </p:cNvCxnSpPr>
          <p:nvPr/>
        </p:nvCxnSpPr>
        <p:spPr>
          <a:xfrm>
            <a:off x="1688869" y="1976758"/>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4" name="Rounded Rectangle 803"/>
          <p:cNvSpPr/>
          <p:nvPr/>
        </p:nvSpPr>
        <p:spPr>
          <a:xfrm>
            <a:off x="2127306" y="3078477"/>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5" name="Oval 804"/>
          <p:cNvSpPr/>
          <p:nvPr/>
        </p:nvSpPr>
        <p:spPr>
          <a:xfrm>
            <a:off x="2229524" y="2996962"/>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6" name="Triangle 265"/>
          <p:cNvSpPr/>
          <p:nvPr/>
        </p:nvSpPr>
        <p:spPr>
          <a:xfrm>
            <a:off x="2006724" y="2995060"/>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7" name="Triangle 266"/>
          <p:cNvSpPr/>
          <p:nvPr/>
        </p:nvSpPr>
        <p:spPr>
          <a:xfrm>
            <a:off x="2205321" y="3541794"/>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8" name="Oval 807"/>
          <p:cNvSpPr/>
          <p:nvPr/>
        </p:nvSpPr>
        <p:spPr>
          <a:xfrm>
            <a:off x="2066515" y="362575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9" name="Rounded Rectangle 808"/>
          <p:cNvSpPr/>
          <p:nvPr/>
        </p:nvSpPr>
        <p:spPr>
          <a:xfrm>
            <a:off x="2161327" y="3638948"/>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Triangle 269"/>
          <p:cNvSpPr/>
          <p:nvPr/>
        </p:nvSpPr>
        <p:spPr>
          <a:xfrm>
            <a:off x="2007967" y="353042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1" name="Triangle 270"/>
          <p:cNvSpPr/>
          <p:nvPr/>
        </p:nvSpPr>
        <p:spPr>
          <a:xfrm>
            <a:off x="2063051" y="250334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2" name="Oval 811"/>
          <p:cNvSpPr/>
          <p:nvPr/>
        </p:nvSpPr>
        <p:spPr>
          <a:xfrm>
            <a:off x="2187591" y="2520423"/>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3" name="Oval 812"/>
          <p:cNvSpPr/>
          <p:nvPr/>
        </p:nvSpPr>
        <p:spPr>
          <a:xfrm>
            <a:off x="2000126" y="2435511"/>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4" name="Triangle 274"/>
          <p:cNvSpPr/>
          <p:nvPr/>
        </p:nvSpPr>
        <p:spPr>
          <a:xfrm>
            <a:off x="2129043" y="242509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5" name="Triangle 275"/>
          <p:cNvSpPr/>
          <p:nvPr/>
        </p:nvSpPr>
        <p:spPr>
          <a:xfrm>
            <a:off x="2044359" y="423656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6" name="Rounded Rectangle 815"/>
          <p:cNvSpPr/>
          <p:nvPr/>
        </p:nvSpPr>
        <p:spPr>
          <a:xfrm>
            <a:off x="2029446" y="433365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7" name="Rounded Rectangle 816"/>
          <p:cNvSpPr/>
          <p:nvPr/>
        </p:nvSpPr>
        <p:spPr>
          <a:xfrm>
            <a:off x="2153210" y="4281221"/>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178887" y="2338992"/>
            <a:ext cx="1287427" cy="2168491"/>
            <a:chOff x="3178887" y="2338992"/>
            <a:chExt cx="1287427" cy="2168491"/>
          </a:xfrm>
        </p:grpSpPr>
        <p:sp>
          <p:nvSpPr>
            <p:cNvPr id="756" name="Oval 755"/>
            <p:cNvSpPr/>
            <p:nvPr/>
          </p:nvSpPr>
          <p:spPr>
            <a:xfrm>
              <a:off x="3178887" y="243160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7" name="Oval 756"/>
            <p:cNvSpPr/>
            <p:nvPr/>
          </p:nvSpPr>
          <p:spPr>
            <a:xfrm>
              <a:off x="3181059" y="298741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8" name="Oval 757"/>
            <p:cNvSpPr/>
            <p:nvPr/>
          </p:nvSpPr>
          <p:spPr>
            <a:xfrm>
              <a:off x="3178887" y="3540876"/>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9" name="Oval 758"/>
            <p:cNvSpPr/>
            <p:nvPr/>
          </p:nvSpPr>
          <p:spPr>
            <a:xfrm>
              <a:off x="3178887" y="4225232"/>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0" name="Right Arrow 759"/>
            <p:cNvSpPr/>
            <p:nvPr/>
          </p:nvSpPr>
          <p:spPr>
            <a:xfrm>
              <a:off x="3413400" y="2338992"/>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1" name="Right Arrow 760"/>
            <p:cNvSpPr/>
            <p:nvPr/>
          </p:nvSpPr>
          <p:spPr>
            <a:xfrm>
              <a:off x="3429304" y="2896007"/>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2" name="Right Arrow 761"/>
            <p:cNvSpPr/>
            <p:nvPr/>
          </p:nvSpPr>
          <p:spPr>
            <a:xfrm>
              <a:off x="3425230" y="3447979"/>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3" name="Right Arrow 762"/>
            <p:cNvSpPr/>
            <p:nvPr/>
          </p:nvSpPr>
          <p:spPr>
            <a:xfrm>
              <a:off x="3425230" y="414552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4" name="Oval 763"/>
            <p:cNvSpPr/>
            <p:nvPr/>
          </p:nvSpPr>
          <p:spPr>
            <a:xfrm>
              <a:off x="3919933" y="2993718"/>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5" name="Oval 764"/>
            <p:cNvSpPr/>
            <p:nvPr/>
          </p:nvSpPr>
          <p:spPr>
            <a:xfrm>
              <a:off x="3929253" y="4219732"/>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6" name="Right Arrow 765"/>
            <p:cNvSpPr/>
            <p:nvPr/>
          </p:nvSpPr>
          <p:spPr>
            <a:xfrm>
              <a:off x="4143097" y="2888480"/>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7" name="Right Arrow 766"/>
            <p:cNvSpPr/>
            <p:nvPr/>
          </p:nvSpPr>
          <p:spPr>
            <a:xfrm>
              <a:off x="4161103" y="4139528"/>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44" name="Triangle 316"/>
            <p:cNvSpPr/>
            <p:nvPr/>
          </p:nvSpPr>
          <p:spPr>
            <a:xfrm>
              <a:off x="3491374" y="2971049"/>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45" name="Rounded Rectangle 844"/>
            <p:cNvSpPr/>
            <p:nvPr/>
          </p:nvSpPr>
          <p:spPr>
            <a:xfrm>
              <a:off x="3595966" y="3039257"/>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6" name="Rounded Rectangle 845"/>
            <p:cNvSpPr/>
            <p:nvPr/>
          </p:nvSpPr>
          <p:spPr>
            <a:xfrm>
              <a:off x="3447380" y="3081644"/>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7" name="Triangle 320"/>
            <p:cNvSpPr/>
            <p:nvPr/>
          </p:nvSpPr>
          <p:spPr>
            <a:xfrm>
              <a:off x="3538164" y="353126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48" name="Oval 847"/>
            <p:cNvSpPr/>
            <p:nvPr/>
          </p:nvSpPr>
          <p:spPr>
            <a:xfrm>
              <a:off x="3433781" y="3576128"/>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49" name="Rounded Rectangle 848"/>
            <p:cNvSpPr/>
            <p:nvPr/>
          </p:nvSpPr>
          <p:spPr>
            <a:xfrm>
              <a:off x="3647015" y="3596750"/>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Oval 849"/>
            <p:cNvSpPr/>
            <p:nvPr/>
          </p:nvSpPr>
          <p:spPr>
            <a:xfrm>
              <a:off x="3584020" y="2464015"/>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1" name="Rounded Rectangle 850"/>
            <p:cNvSpPr/>
            <p:nvPr/>
          </p:nvSpPr>
          <p:spPr>
            <a:xfrm>
              <a:off x="3486413" y="2524715"/>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2" name="Triangle 325"/>
            <p:cNvSpPr/>
            <p:nvPr/>
          </p:nvSpPr>
          <p:spPr>
            <a:xfrm>
              <a:off x="3427019" y="2425097"/>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53" name="Oval 852"/>
            <p:cNvSpPr/>
            <p:nvPr/>
          </p:nvSpPr>
          <p:spPr>
            <a:xfrm>
              <a:off x="3441783" y="4237138"/>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4" name="Oval 853"/>
            <p:cNvSpPr/>
            <p:nvPr/>
          </p:nvSpPr>
          <p:spPr>
            <a:xfrm>
              <a:off x="3523900" y="4306877"/>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5" name="Triangle 328"/>
            <p:cNvSpPr/>
            <p:nvPr/>
          </p:nvSpPr>
          <p:spPr>
            <a:xfrm>
              <a:off x="3622152" y="4237138"/>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56" name="Rounded Rectangle 855"/>
            <p:cNvSpPr/>
            <p:nvPr/>
          </p:nvSpPr>
          <p:spPr>
            <a:xfrm>
              <a:off x="4327213" y="3008842"/>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7" name="Rounded Rectangle 856"/>
            <p:cNvSpPr/>
            <p:nvPr/>
          </p:nvSpPr>
          <p:spPr>
            <a:xfrm>
              <a:off x="4214765" y="3081265"/>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8" name="Rounded Rectangle 857"/>
            <p:cNvSpPr/>
            <p:nvPr/>
          </p:nvSpPr>
          <p:spPr>
            <a:xfrm>
              <a:off x="4164401" y="2987722"/>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9" name="Triangle 332"/>
            <p:cNvSpPr/>
            <p:nvPr/>
          </p:nvSpPr>
          <p:spPr>
            <a:xfrm>
              <a:off x="4292011" y="4199840"/>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0" name="Triangle 333"/>
            <p:cNvSpPr/>
            <p:nvPr/>
          </p:nvSpPr>
          <p:spPr>
            <a:xfrm>
              <a:off x="4296835" y="430543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1" name="Triangle 334"/>
            <p:cNvSpPr/>
            <p:nvPr/>
          </p:nvSpPr>
          <p:spPr>
            <a:xfrm>
              <a:off x="4163668" y="4217451"/>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2" name="Triangle 335"/>
            <p:cNvSpPr/>
            <p:nvPr/>
          </p:nvSpPr>
          <p:spPr>
            <a:xfrm>
              <a:off x="4166217" y="4317918"/>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grpSp>
        <p:nvGrpSpPr>
          <p:cNvPr id="5" name="Group 4"/>
          <p:cNvGrpSpPr/>
          <p:nvPr/>
        </p:nvGrpSpPr>
        <p:grpSpPr>
          <a:xfrm>
            <a:off x="4461323" y="1973294"/>
            <a:ext cx="2881886" cy="2537052"/>
            <a:chOff x="4461323" y="1973294"/>
            <a:chExt cx="2881886" cy="2537052"/>
          </a:xfrm>
        </p:grpSpPr>
        <p:sp>
          <p:nvSpPr>
            <p:cNvPr id="377" name="Oval 376"/>
            <p:cNvSpPr/>
            <p:nvPr/>
          </p:nvSpPr>
          <p:spPr>
            <a:xfrm>
              <a:off x="6013938" y="2434468"/>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87" name="Oval 386"/>
            <p:cNvSpPr/>
            <p:nvPr/>
          </p:nvSpPr>
          <p:spPr>
            <a:xfrm>
              <a:off x="6016110" y="2990274"/>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63" name="Oval 662"/>
            <p:cNvSpPr/>
            <p:nvPr/>
          </p:nvSpPr>
          <p:spPr>
            <a:xfrm>
              <a:off x="6013938" y="3543739"/>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64" name="Oval 663"/>
            <p:cNvSpPr/>
            <p:nvPr/>
          </p:nvSpPr>
          <p:spPr>
            <a:xfrm>
              <a:off x="6013938" y="4228095"/>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65" name="Right Arrow 664"/>
            <p:cNvSpPr/>
            <p:nvPr/>
          </p:nvSpPr>
          <p:spPr>
            <a:xfrm>
              <a:off x="6248451" y="2341855"/>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66" name="Right Arrow 665"/>
            <p:cNvSpPr/>
            <p:nvPr/>
          </p:nvSpPr>
          <p:spPr>
            <a:xfrm>
              <a:off x="6264355" y="2898870"/>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85" name="Right Arrow 684"/>
            <p:cNvSpPr/>
            <p:nvPr/>
          </p:nvSpPr>
          <p:spPr>
            <a:xfrm>
              <a:off x="6260281" y="3450842"/>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86" name="Right Arrow 685"/>
            <p:cNvSpPr/>
            <p:nvPr/>
          </p:nvSpPr>
          <p:spPr>
            <a:xfrm>
              <a:off x="6260281" y="4148383"/>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87" name="Oval 686"/>
            <p:cNvSpPr/>
            <p:nvPr/>
          </p:nvSpPr>
          <p:spPr>
            <a:xfrm>
              <a:off x="6754984" y="2996581"/>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88" name="Oval 687"/>
            <p:cNvSpPr/>
            <p:nvPr/>
          </p:nvSpPr>
          <p:spPr>
            <a:xfrm>
              <a:off x="6764304" y="4222595"/>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89" name="Right Arrow 688"/>
            <p:cNvSpPr/>
            <p:nvPr/>
          </p:nvSpPr>
          <p:spPr>
            <a:xfrm>
              <a:off x="6978148" y="2902543"/>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90" name="Right Arrow 689"/>
            <p:cNvSpPr/>
            <p:nvPr/>
          </p:nvSpPr>
          <p:spPr>
            <a:xfrm>
              <a:off x="6996154" y="4142391"/>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701" name="Straight Arrow Connector 700"/>
            <p:cNvCxnSpPr>
              <a:stCxn id="690" idx="3"/>
            </p:cNvCxnSpPr>
            <p:nvPr/>
          </p:nvCxnSpPr>
          <p:spPr>
            <a:xfrm flipV="1">
              <a:off x="7296374" y="1987357"/>
              <a:ext cx="46835" cy="2336016"/>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2" name="Straight Arrow Connector 701"/>
            <p:cNvCxnSpPr/>
            <p:nvPr/>
          </p:nvCxnSpPr>
          <p:spPr>
            <a:xfrm flipV="1">
              <a:off x="7294189" y="1987358"/>
              <a:ext cx="49020" cy="1103694"/>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03" name="Rounded Rectangle 702"/>
            <p:cNvSpPr/>
            <p:nvPr/>
          </p:nvSpPr>
          <p:spPr>
            <a:xfrm>
              <a:off x="6382472" y="3081339"/>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Oval 703"/>
            <p:cNvSpPr/>
            <p:nvPr/>
          </p:nvSpPr>
          <p:spPr>
            <a:xfrm>
              <a:off x="6484690" y="2999824"/>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05" name="Triangle 428"/>
            <p:cNvSpPr/>
            <p:nvPr/>
          </p:nvSpPr>
          <p:spPr>
            <a:xfrm>
              <a:off x="6261890" y="2997922"/>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06" name="Triangle 429"/>
            <p:cNvSpPr/>
            <p:nvPr/>
          </p:nvSpPr>
          <p:spPr>
            <a:xfrm>
              <a:off x="6460487" y="3544656"/>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07" name="Oval 706"/>
            <p:cNvSpPr/>
            <p:nvPr/>
          </p:nvSpPr>
          <p:spPr>
            <a:xfrm>
              <a:off x="6321681" y="3628615"/>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08" name="Rounded Rectangle 707"/>
            <p:cNvSpPr/>
            <p:nvPr/>
          </p:nvSpPr>
          <p:spPr>
            <a:xfrm>
              <a:off x="6416493" y="3641810"/>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9" name="Triangle 432"/>
            <p:cNvSpPr/>
            <p:nvPr/>
          </p:nvSpPr>
          <p:spPr>
            <a:xfrm>
              <a:off x="6263133" y="3533289"/>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0" name="Triangle 433"/>
            <p:cNvSpPr/>
            <p:nvPr/>
          </p:nvSpPr>
          <p:spPr>
            <a:xfrm>
              <a:off x="6318217" y="2506210"/>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1" name="Oval 710"/>
            <p:cNvSpPr/>
            <p:nvPr/>
          </p:nvSpPr>
          <p:spPr>
            <a:xfrm>
              <a:off x="6442757" y="2523285"/>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12" name="Oval 711"/>
            <p:cNvSpPr/>
            <p:nvPr/>
          </p:nvSpPr>
          <p:spPr>
            <a:xfrm>
              <a:off x="6255292" y="2438373"/>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13" name="Triangle 436"/>
            <p:cNvSpPr/>
            <p:nvPr/>
          </p:nvSpPr>
          <p:spPr>
            <a:xfrm>
              <a:off x="6384209" y="2427959"/>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4" name="Triangle 437"/>
            <p:cNvSpPr/>
            <p:nvPr/>
          </p:nvSpPr>
          <p:spPr>
            <a:xfrm>
              <a:off x="6299525" y="4239426"/>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5" name="Rounded Rectangle 714"/>
            <p:cNvSpPr/>
            <p:nvPr/>
          </p:nvSpPr>
          <p:spPr>
            <a:xfrm>
              <a:off x="6284612" y="4336516"/>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6" name="Rounded Rectangle 715"/>
            <p:cNvSpPr/>
            <p:nvPr/>
          </p:nvSpPr>
          <p:spPr>
            <a:xfrm>
              <a:off x="6408376" y="4284083"/>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 name="Rounded Rectangle 716"/>
            <p:cNvSpPr/>
            <p:nvPr/>
          </p:nvSpPr>
          <p:spPr>
            <a:xfrm>
              <a:off x="6988616" y="298765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 name="Rounded Rectangle 717"/>
            <p:cNvSpPr/>
            <p:nvPr/>
          </p:nvSpPr>
          <p:spPr>
            <a:xfrm>
              <a:off x="7022119" y="3094636"/>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 name="Rounded Rectangle 718"/>
            <p:cNvSpPr/>
            <p:nvPr/>
          </p:nvSpPr>
          <p:spPr>
            <a:xfrm>
              <a:off x="7130769" y="3074128"/>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 name="Rounded Rectangle 719"/>
            <p:cNvSpPr/>
            <p:nvPr/>
          </p:nvSpPr>
          <p:spPr>
            <a:xfrm>
              <a:off x="7124283" y="2977447"/>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 name="Triangle 444"/>
            <p:cNvSpPr/>
            <p:nvPr/>
          </p:nvSpPr>
          <p:spPr>
            <a:xfrm>
              <a:off x="7015951" y="4331531"/>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22" name="Triangle 445"/>
            <p:cNvSpPr/>
            <p:nvPr/>
          </p:nvSpPr>
          <p:spPr>
            <a:xfrm>
              <a:off x="7123730" y="4202702"/>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23" name="Triangle 446"/>
            <p:cNvSpPr/>
            <p:nvPr/>
          </p:nvSpPr>
          <p:spPr>
            <a:xfrm>
              <a:off x="7000559" y="4229015"/>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24" name="Triangle 447"/>
            <p:cNvSpPr/>
            <p:nvPr/>
          </p:nvSpPr>
          <p:spPr>
            <a:xfrm>
              <a:off x="7104192" y="430181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778" name="Straight Arrow Connector 777"/>
            <p:cNvCxnSpPr>
              <a:stCxn id="766" idx="3"/>
            </p:cNvCxnSpPr>
            <p:nvPr/>
          </p:nvCxnSpPr>
          <p:spPr>
            <a:xfrm flipV="1">
              <a:off x="4466314" y="1973294"/>
              <a:ext cx="41844" cy="1096168"/>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9" name="Straight Arrow Connector 778"/>
            <p:cNvCxnSpPr>
              <a:stCxn id="767" idx="3"/>
            </p:cNvCxnSpPr>
            <p:nvPr/>
          </p:nvCxnSpPr>
          <p:spPr>
            <a:xfrm flipV="1">
              <a:off x="4461323" y="1973295"/>
              <a:ext cx="46835" cy="2347215"/>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80" name="Oval 779"/>
            <p:cNvSpPr/>
            <p:nvPr/>
          </p:nvSpPr>
          <p:spPr>
            <a:xfrm>
              <a:off x="4599001" y="243101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1" name="Oval 780"/>
            <p:cNvSpPr/>
            <p:nvPr/>
          </p:nvSpPr>
          <p:spPr>
            <a:xfrm>
              <a:off x="4601173" y="2986816"/>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2" name="Oval 781"/>
            <p:cNvSpPr/>
            <p:nvPr/>
          </p:nvSpPr>
          <p:spPr>
            <a:xfrm>
              <a:off x="4599001" y="3540281"/>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3" name="Oval 782"/>
            <p:cNvSpPr/>
            <p:nvPr/>
          </p:nvSpPr>
          <p:spPr>
            <a:xfrm>
              <a:off x="4599001" y="4253954"/>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4" name="Right Arrow 783"/>
            <p:cNvSpPr/>
            <p:nvPr/>
          </p:nvSpPr>
          <p:spPr>
            <a:xfrm>
              <a:off x="4833514" y="2338397"/>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5" name="Right Arrow 784"/>
            <p:cNvSpPr/>
            <p:nvPr/>
          </p:nvSpPr>
          <p:spPr>
            <a:xfrm>
              <a:off x="4849418" y="2895412"/>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6" name="Right Arrow 785"/>
            <p:cNvSpPr/>
            <p:nvPr/>
          </p:nvSpPr>
          <p:spPr>
            <a:xfrm>
              <a:off x="4845344" y="3447384"/>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7" name="Right Arrow 786"/>
            <p:cNvSpPr/>
            <p:nvPr/>
          </p:nvSpPr>
          <p:spPr>
            <a:xfrm>
              <a:off x="4845344" y="4144925"/>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8" name="Oval 787"/>
            <p:cNvSpPr/>
            <p:nvPr/>
          </p:nvSpPr>
          <p:spPr>
            <a:xfrm>
              <a:off x="5340047" y="2993123"/>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9" name="Oval 788"/>
            <p:cNvSpPr/>
            <p:nvPr/>
          </p:nvSpPr>
          <p:spPr>
            <a:xfrm>
              <a:off x="5349367" y="4219137"/>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90" name="Right Arrow 789"/>
            <p:cNvSpPr/>
            <p:nvPr/>
          </p:nvSpPr>
          <p:spPr>
            <a:xfrm>
              <a:off x="5563211" y="2887885"/>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91" name="Right Arrow 790"/>
            <p:cNvSpPr/>
            <p:nvPr/>
          </p:nvSpPr>
          <p:spPr>
            <a:xfrm>
              <a:off x="5581217" y="4127733"/>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792" name="Straight Arrow Connector 791"/>
            <p:cNvCxnSpPr/>
            <p:nvPr/>
          </p:nvCxnSpPr>
          <p:spPr>
            <a:xfrm>
              <a:off x="4529098" y="1976162"/>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3" name="Straight Arrow Connector 792"/>
            <p:cNvCxnSpPr/>
            <p:nvPr/>
          </p:nvCxnSpPr>
          <p:spPr>
            <a:xfrm>
              <a:off x="4529098" y="1976162"/>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4" name="Straight Arrow Connector 793"/>
            <p:cNvCxnSpPr/>
            <p:nvPr/>
          </p:nvCxnSpPr>
          <p:spPr>
            <a:xfrm>
              <a:off x="4529098" y="1976162"/>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5" name="Straight Arrow Connector 794"/>
            <p:cNvCxnSpPr>
              <a:endCxn id="783" idx="2"/>
            </p:cNvCxnSpPr>
            <p:nvPr/>
          </p:nvCxnSpPr>
          <p:spPr>
            <a:xfrm>
              <a:off x="4529098" y="2005479"/>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63" name="Oval 862"/>
            <p:cNvSpPr/>
            <p:nvPr/>
          </p:nvSpPr>
          <p:spPr>
            <a:xfrm>
              <a:off x="4983640" y="2423870"/>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64" name="Triangle 299"/>
            <p:cNvSpPr/>
            <p:nvPr/>
          </p:nvSpPr>
          <p:spPr>
            <a:xfrm>
              <a:off x="4829340" y="2525773"/>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5" name="Triangle 302"/>
            <p:cNvSpPr/>
            <p:nvPr/>
          </p:nvSpPr>
          <p:spPr>
            <a:xfrm>
              <a:off x="4983651" y="362318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6" name="Oval 865"/>
            <p:cNvSpPr/>
            <p:nvPr/>
          </p:nvSpPr>
          <p:spPr>
            <a:xfrm>
              <a:off x="4883992" y="3043376"/>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67" name="Triangle 309"/>
            <p:cNvSpPr/>
            <p:nvPr/>
          </p:nvSpPr>
          <p:spPr>
            <a:xfrm>
              <a:off x="4982244" y="2973637"/>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8" name="Oval 867"/>
            <p:cNvSpPr/>
            <p:nvPr/>
          </p:nvSpPr>
          <p:spPr>
            <a:xfrm>
              <a:off x="5102885" y="4266482"/>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69" name="Oval 868"/>
            <p:cNvSpPr/>
            <p:nvPr/>
          </p:nvSpPr>
          <p:spPr>
            <a:xfrm>
              <a:off x="4847632" y="4297303"/>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70" name="Triangle 314"/>
            <p:cNvSpPr/>
            <p:nvPr/>
          </p:nvSpPr>
          <p:spPr>
            <a:xfrm>
              <a:off x="4945884" y="4227563"/>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71" name="Triangle 319"/>
            <p:cNvSpPr/>
            <p:nvPr/>
          </p:nvSpPr>
          <p:spPr>
            <a:xfrm>
              <a:off x="5055291" y="3527833"/>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72" name="Rounded Rectangle 871"/>
            <p:cNvSpPr/>
            <p:nvPr/>
          </p:nvSpPr>
          <p:spPr>
            <a:xfrm>
              <a:off x="4886982" y="2437486"/>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3" name="Rounded Rectangle 872"/>
            <p:cNvSpPr/>
            <p:nvPr/>
          </p:nvSpPr>
          <p:spPr>
            <a:xfrm>
              <a:off x="4854448" y="3541279"/>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4" name="Rounded Rectangle 873"/>
            <p:cNvSpPr/>
            <p:nvPr/>
          </p:nvSpPr>
          <p:spPr>
            <a:xfrm>
              <a:off x="5041638" y="306672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5" name="Rounded Rectangle 874"/>
            <p:cNvSpPr/>
            <p:nvPr/>
          </p:nvSpPr>
          <p:spPr>
            <a:xfrm>
              <a:off x="5005278" y="4320650"/>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6" name="Rounded Rectangle 875"/>
            <p:cNvSpPr/>
            <p:nvPr/>
          </p:nvSpPr>
          <p:spPr>
            <a:xfrm>
              <a:off x="5572384" y="2973358"/>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7" name="Rounded Rectangle 876"/>
            <p:cNvSpPr/>
            <p:nvPr/>
          </p:nvSpPr>
          <p:spPr>
            <a:xfrm>
              <a:off x="5705572" y="3087365"/>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8" name="Rounded Rectangle 877"/>
            <p:cNvSpPr/>
            <p:nvPr/>
          </p:nvSpPr>
          <p:spPr>
            <a:xfrm>
              <a:off x="5744757" y="2991208"/>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9" name="Rounded Rectangle 878"/>
            <p:cNvSpPr/>
            <p:nvPr/>
          </p:nvSpPr>
          <p:spPr>
            <a:xfrm>
              <a:off x="5585181" y="3074203"/>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 name="Triangle 373"/>
            <p:cNvSpPr/>
            <p:nvPr/>
          </p:nvSpPr>
          <p:spPr>
            <a:xfrm>
              <a:off x="5596903" y="421812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1" name="Triangle 374"/>
            <p:cNvSpPr/>
            <p:nvPr/>
          </p:nvSpPr>
          <p:spPr>
            <a:xfrm>
              <a:off x="5728654" y="4271375"/>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2" name="Triangle 375"/>
            <p:cNvSpPr/>
            <p:nvPr/>
          </p:nvSpPr>
          <p:spPr>
            <a:xfrm>
              <a:off x="5579559" y="4313764"/>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3" name="Triangle 376"/>
            <p:cNvSpPr/>
            <p:nvPr/>
          </p:nvSpPr>
          <p:spPr>
            <a:xfrm>
              <a:off x="5663455" y="4321887"/>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4" name="Triangle 377"/>
            <p:cNvSpPr/>
            <p:nvPr/>
          </p:nvSpPr>
          <p:spPr>
            <a:xfrm>
              <a:off x="5711274" y="417728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5" name="Rounded Rectangle 884"/>
            <p:cNvSpPr/>
            <p:nvPr/>
          </p:nvSpPr>
          <p:spPr>
            <a:xfrm>
              <a:off x="5763042" y="4421642"/>
              <a:ext cx="45719" cy="45719"/>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457200" y="23521"/>
            <a:ext cx="8229600" cy="857250"/>
          </a:xfrm>
        </p:spPr>
        <p:txBody>
          <a:bodyPr/>
          <a:lstStyle/>
          <a:p>
            <a:pPr algn="ctr"/>
            <a:r>
              <a:rPr lang="en-US" sz="4000" b="1" dirty="0">
                <a:effectLst>
                  <a:glow rad="127000">
                    <a:srgbClr val="0071C5">
                      <a:alpha val="2000"/>
                    </a:srgbClr>
                  </a:glow>
                </a:effectLst>
                <a:ea typeface="Calibri" panose="020F0502020204030204" pitchFamily="34" charset="0"/>
                <a:cs typeface="Times New Roman" panose="02020603050405020304" pitchFamily="18" charset="0"/>
              </a:rPr>
              <a:t>DRIZZLE</a:t>
            </a:r>
          </a:p>
        </p:txBody>
      </p:sp>
      <p:grpSp>
        <p:nvGrpSpPr>
          <p:cNvPr id="306" name="Group 305"/>
          <p:cNvGrpSpPr/>
          <p:nvPr/>
        </p:nvGrpSpPr>
        <p:grpSpPr>
          <a:xfrm>
            <a:off x="1734597" y="885326"/>
            <a:ext cx="795089" cy="734904"/>
            <a:chOff x="3734124" y="1555850"/>
            <a:chExt cx="1720526" cy="1590289"/>
          </a:xfrm>
        </p:grpSpPr>
        <p:sp>
          <p:nvSpPr>
            <p:cNvPr id="307" name="Oval 306"/>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8" name="Oval 307"/>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9" name="Oval 308"/>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0" name="Oval 309"/>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1" name="Oval 310"/>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2" name="Oval 311"/>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13" name="Straight Arrow Connector 312"/>
            <p:cNvCxnSpPr>
              <a:endCxn id="311"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p:cNvCxnSpPr>
              <a:stCxn id="310" idx="6"/>
              <a:endCxn id="312"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a:stCxn id="308" idx="6"/>
              <a:endCxn id="311"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6" name="Straight Arrow Connector 315"/>
            <p:cNvCxnSpPr>
              <a:stCxn id="309" idx="6"/>
              <a:endCxn id="312"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stCxn id="309" idx="6"/>
              <a:endCxn id="311"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8" name="Straight Arrow Connector 317"/>
            <p:cNvCxnSpPr>
              <a:stCxn id="310" idx="6"/>
              <a:endCxn id="311"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a:stCxn id="308" idx="6"/>
              <a:endCxn id="312"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a:stCxn id="307" idx="6"/>
              <a:endCxn id="312"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21" name="Rectangle 320"/>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22" name="Rectangle 321"/>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23" name="Group 322"/>
          <p:cNvGrpSpPr/>
          <p:nvPr/>
        </p:nvGrpSpPr>
        <p:grpSpPr>
          <a:xfrm>
            <a:off x="3124321" y="891651"/>
            <a:ext cx="795089" cy="734904"/>
            <a:chOff x="3734124" y="1555850"/>
            <a:chExt cx="1720526" cy="1590289"/>
          </a:xfrm>
        </p:grpSpPr>
        <p:sp>
          <p:nvSpPr>
            <p:cNvPr id="324" name="Oval 323"/>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5" name="Oval 324"/>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6" name="Oval 325"/>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7" name="Oval 326"/>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8" name="Oval 327"/>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9" name="Oval 328"/>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30" name="Straight Arrow Connector 329"/>
            <p:cNvCxnSpPr>
              <a:endCxn id="328"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1" name="Straight Arrow Connector 330"/>
            <p:cNvCxnSpPr>
              <a:stCxn id="327" idx="6"/>
              <a:endCxn id="329"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a:stCxn id="325" idx="6"/>
              <a:endCxn id="328"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3" name="Straight Arrow Connector 332"/>
            <p:cNvCxnSpPr>
              <a:stCxn id="326" idx="6"/>
              <a:endCxn id="329"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4" name="Straight Arrow Connector 333"/>
            <p:cNvCxnSpPr>
              <a:stCxn id="326" idx="6"/>
              <a:endCxn id="328"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5" name="Straight Arrow Connector 334"/>
            <p:cNvCxnSpPr>
              <a:stCxn id="327" idx="6"/>
              <a:endCxn id="328"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6" name="Straight Arrow Connector 335"/>
            <p:cNvCxnSpPr>
              <a:stCxn id="325" idx="6"/>
              <a:endCxn id="329"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a:stCxn id="324" idx="6"/>
              <a:endCxn id="329"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38" name="Rectangle 337"/>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39" name="Rectangle 338"/>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40" name="Group 339"/>
          <p:cNvGrpSpPr/>
          <p:nvPr/>
        </p:nvGrpSpPr>
        <p:grpSpPr>
          <a:xfrm>
            <a:off x="4537097" y="906505"/>
            <a:ext cx="795089" cy="734904"/>
            <a:chOff x="3734124" y="1555850"/>
            <a:chExt cx="1720526" cy="1590289"/>
          </a:xfrm>
        </p:grpSpPr>
        <p:sp>
          <p:nvSpPr>
            <p:cNvPr id="341" name="Oval 340"/>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2" name="Oval 341"/>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3" name="Oval 342"/>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4" name="Oval 343"/>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5" name="Oval 344"/>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6" name="Oval 345"/>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47" name="Straight Arrow Connector 346"/>
            <p:cNvCxnSpPr>
              <a:endCxn id="345"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48" name="Straight Arrow Connector 347"/>
            <p:cNvCxnSpPr>
              <a:stCxn id="344" idx="6"/>
              <a:endCxn id="346"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49" name="Straight Arrow Connector 348"/>
            <p:cNvCxnSpPr>
              <a:stCxn id="342" idx="6"/>
              <a:endCxn id="345"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0" name="Straight Arrow Connector 349"/>
            <p:cNvCxnSpPr>
              <a:stCxn id="343" idx="6"/>
              <a:endCxn id="346"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1" name="Straight Arrow Connector 350"/>
            <p:cNvCxnSpPr>
              <a:stCxn id="343" idx="6"/>
              <a:endCxn id="345"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2" name="Straight Arrow Connector 351"/>
            <p:cNvCxnSpPr>
              <a:stCxn id="344" idx="6"/>
              <a:endCxn id="345"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3" name="Straight Arrow Connector 352"/>
            <p:cNvCxnSpPr>
              <a:stCxn id="342" idx="6"/>
              <a:endCxn id="346"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4" name="Straight Arrow Connector 353"/>
            <p:cNvCxnSpPr>
              <a:stCxn id="341" idx="6"/>
              <a:endCxn id="346"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55" name="Rectangle 354"/>
            <p:cNvSpPr/>
            <p:nvPr/>
          </p:nvSpPr>
          <p:spPr>
            <a:xfrm rot="5400000">
              <a:off x="3761875" y="1984916"/>
              <a:ext cx="677110" cy="732611"/>
            </a:xfrm>
            <a:prstGeom prst="rect">
              <a:avLst/>
            </a:prstGeom>
          </p:spPr>
          <p:txBody>
            <a:bodyPr wrap="none">
              <a:spAutoFit/>
            </a:bodyPr>
            <a:lstStyle/>
            <a:p>
              <a:pPr algn="ctr"/>
              <a:r>
                <a:rPr lang="is-IS" sz="1600" b="1" dirty="0" smtClean="0">
                  <a:latin typeface="Open Sans Cond Light"/>
                  <a:cs typeface="Open Sans Cond Light"/>
                </a:rPr>
                <a:t>…</a:t>
              </a:r>
              <a:endParaRPr lang="en-US" sz="1600" b="1" dirty="0">
                <a:latin typeface="Open Sans Cond Light"/>
                <a:cs typeface="Open Sans Cond Light"/>
              </a:endParaRPr>
            </a:p>
          </p:txBody>
        </p:sp>
        <p:sp>
          <p:nvSpPr>
            <p:cNvPr id="356" name="Rectangle 355"/>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57" name="Group 356"/>
          <p:cNvGrpSpPr/>
          <p:nvPr/>
        </p:nvGrpSpPr>
        <p:grpSpPr>
          <a:xfrm>
            <a:off x="5975263" y="878227"/>
            <a:ext cx="795089" cy="734904"/>
            <a:chOff x="3734124" y="1555850"/>
            <a:chExt cx="1720526" cy="1590289"/>
          </a:xfrm>
        </p:grpSpPr>
        <p:sp>
          <p:nvSpPr>
            <p:cNvPr id="358" name="Oval 357"/>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59" name="Oval 358"/>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0" name="Oval 359"/>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1" name="Oval 360"/>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2" name="Oval 361"/>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3" name="Oval 362"/>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64" name="Straight Arrow Connector 363"/>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8" name="Straight Arrow Connector 367"/>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9" name="Straight Arrow Connector 368"/>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70" name="Straight Arrow Connector 369"/>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72" name="Rectangle 371"/>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73" name="Rectangle 372"/>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sp>
        <p:nvSpPr>
          <p:cNvPr id="907" name="Rectangle 906"/>
          <p:cNvSpPr/>
          <p:nvPr/>
        </p:nvSpPr>
        <p:spPr>
          <a:xfrm>
            <a:off x="1948781" y="4552858"/>
            <a:ext cx="4255165" cy="589885"/>
          </a:xfrm>
          <a:prstGeom prst="rect">
            <a:avLst/>
          </a:prstGeom>
          <a:solidFill>
            <a:schemeClr val="bg1">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Oswald" charset="0"/>
                <a:cs typeface="Oswald Regular"/>
              </a:rPr>
              <a:t>(1) </a:t>
            </a:r>
            <a:r>
              <a:rPr lang="en-US" sz="2000" dirty="0" smtClean="0">
                <a:ea typeface="Oswald" charset="0"/>
                <a:cs typeface="Oswald Heavy"/>
              </a:rPr>
              <a:t>Pre-schedule </a:t>
            </a:r>
            <a:r>
              <a:rPr lang="en-US" sz="2000" dirty="0" smtClean="0">
                <a:ea typeface="Oswald" charset="0"/>
                <a:cs typeface="Oswald Regular"/>
              </a:rPr>
              <a:t>reduce tasks</a:t>
            </a:r>
          </a:p>
        </p:txBody>
      </p:sp>
      <p:grpSp>
        <p:nvGrpSpPr>
          <p:cNvPr id="3" name="Group 2"/>
          <p:cNvGrpSpPr/>
          <p:nvPr/>
        </p:nvGrpSpPr>
        <p:grpSpPr>
          <a:xfrm>
            <a:off x="2451657" y="2814464"/>
            <a:ext cx="647167" cy="1758714"/>
            <a:chOff x="2451657" y="2814464"/>
            <a:chExt cx="647167" cy="1758714"/>
          </a:xfrm>
        </p:grpSpPr>
        <p:sp>
          <p:nvSpPr>
            <p:cNvPr id="738" name="Oval 737"/>
            <p:cNvSpPr/>
            <p:nvPr/>
          </p:nvSpPr>
          <p:spPr>
            <a:xfrm>
              <a:off x="2499818" y="2993719"/>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9" name="Oval 738"/>
            <p:cNvSpPr/>
            <p:nvPr/>
          </p:nvSpPr>
          <p:spPr>
            <a:xfrm>
              <a:off x="2509138" y="4219733"/>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40" name="Right Arrow 739"/>
            <p:cNvSpPr/>
            <p:nvPr/>
          </p:nvSpPr>
          <p:spPr>
            <a:xfrm>
              <a:off x="2722982" y="2899681"/>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41" name="Right Arrow 740"/>
            <p:cNvSpPr/>
            <p:nvPr/>
          </p:nvSpPr>
          <p:spPr>
            <a:xfrm>
              <a:off x="2740988" y="4139529"/>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18" name="Rounded Rectangle 817"/>
            <p:cNvSpPr/>
            <p:nvPr/>
          </p:nvSpPr>
          <p:spPr>
            <a:xfrm>
              <a:off x="2733450" y="2984792"/>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 name="Rounded Rectangle 818"/>
            <p:cNvSpPr/>
            <p:nvPr/>
          </p:nvSpPr>
          <p:spPr>
            <a:xfrm>
              <a:off x="2766953" y="3091774"/>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Rounded Rectangle 819"/>
            <p:cNvSpPr/>
            <p:nvPr/>
          </p:nvSpPr>
          <p:spPr>
            <a:xfrm>
              <a:off x="2875603" y="3071266"/>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Rounded Rectangle 820"/>
            <p:cNvSpPr/>
            <p:nvPr/>
          </p:nvSpPr>
          <p:spPr>
            <a:xfrm>
              <a:off x="2869117" y="2974585"/>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 name="Triangle 283"/>
            <p:cNvSpPr/>
            <p:nvPr/>
          </p:nvSpPr>
          <p:spPr>
            <a:xfrm>
              <a:off x="2760785" y="432866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3" name="Triangle 284"/>
            <p:cNvSpPr/>
            <p:nvPr/>
          </p:nvSpPr>
          <p:spPr>
            <a:xfrm>
              <a:off x="2868564" y="4199840"/>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4" name="Triangle 285"/>
            <p:cNvSpPr/>
            <p:nvPr/>
          </p:nvSpPr>
          <p:spPr>
            <a:xfrm>
              <a:off x="2745393" y="4226153"/>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5" name="Triangle 286"/>
            <p:cNvSpPr/>
            <p:nvPr/>
          </p:nvSpPr>
          <p:spPr>
            <a:xfrm>
              <a:off x="2849026" y="429895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08" name="Rounded Rectangle 907"/>
            <p:cNvSpPr/>
            <p:nvPr/>
          </p:nvSpPr>
          <p:spPr>
            <a:xfrm>
              <a:off x="2451657" y="2814464"/>
              <a:ext cx="647167" cy="1758714"/>
            </a:xfrm>
            <a:prstGeom prst="roundRect">
              <a:avLst/>
            </a:prstGeom>
            <a:no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09" name="Rectangle 908"/>
          <p:cNvSpPr/>
          <p:nvPr/>
        </p:nvSpPr>
        <p:spPr>
          <a:xfrm>
            <a:off x="4542340" y="2814464"/>
            <a:ext cx="2751849" cy="1178416"/>
          </a:xfrm>
          <a:prstGeom prst="rect">
            <a:avLst/>
          </a:prstGeom>
          <a:solidFill>
            <a:schemeClr val="bg1">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Oswald" charset="0"/>
                <a:cs typeface="Oswald Regular"/>
              </a:rPr>
              <a:t>(2) </a:t>
            </a:r>
            <a:r>
              <a:rPr lang="en-US" sz="2000" dirty="0" smtClean="0">
                <a:ea typeface="Oswald" charset="0"/>
                <a:cs typeface="Oswald Heavy"/>
              </a:rPr>
              <a:t>Group schedule</a:t>
            </a:r>
            <a:r>
              <a:rPr lang="en-US" sz="2000" dirty="0" smtClean="0">
                <a:ea typeface="Oswald" charset="0"/>
                <a:cs typeface="Oswald Regular"/>
              </a:rPr>
              <a:t> iterations</a:t>
            </a:r>
          </a:p>
        </p:txBody>
      </p:sp>
      <p:sp>
        <p:nvSpPr>
          <p:cNvPr id="910" name="Rounded Rectangle 909"/>
          <p:cNvSpPr/>
          <p:nvPr/>
        </p:nvSpPr>
        <p:spPr>
          <a:xfrm>
            <a:off x="1635585" y="2318077"/>
            <a:ext cx="2872573" cy="2314883"/>
          </a:xfrm>
          <a:prstGeom prst="roundRect">
            <a:avLst>
              <a:gd name="adj" fmla="val 5256"/>
            </a:avLst>
          </a:prstGeom>
          <a:no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5" name="Rectangle 304"/>
          <p:cNvSpPr/>
          <p:nvPr/>
        </p:nvSpPr>
        <p:spPr>
          <a:xfrm>
            <a:off x="2139014" y="1145002"/>
            <a:ext cx="2249160" cy="1027511"/>
          </a:xfrm>
          <a:prstGeom prst="rect">
            <a:avLst/>
          </a:prstGeom>
          <a:solidFill>
            <a:schemeClr val="bg1">
              <a:alpha val="76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ea typeface="Oswald" charset="0"/>
                <a:cs typeface="Oswald Regular"/>
              </a:rPr>
              <a:t>Goal:                                                 wait to return to scheduler</a:t>
            </a:r>
          </a:p>
        </p:txBody>
      </p:sp>
    </p:spTree>
    <p:extLst>
      <p:ext uri="{BB962C8B-B14F-4D97-AF65-F5344CB8AC3E}">
        <p14:creationId xmlns:p14="http://schemas.microsoft.com/office/powerpoint/2010/main" val="393790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ight Arrow 375"/>
          <p:cNvSpPr/>
          <p:nvPr/>
        </p:nvSpPr>
        <p:spPr>
          <a:xfrm>
            <a:off x="671833" y="1985755"/>
            <a:ext cx="5978780" cy="361963"/>
          </a:xfrm>
          <a:prstGeom prst="rightArrow">
            <a:avLst>
              <a:gd name="adj1" fmla="val 57597"/>
              <a:gd name="adj2" fmla="val 5000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25" name="Picture 724"/>
          <p:cNvPicPr>
            <a:picLocks noChangeAspect="1"/>
          </p:cNvPicPr>
          <p:nvPr/>
        </p:nvPicPr>
        <p:blipFill>
          <a:blip r:embed="rId3"/>
          <a:stretch>
            <a:fillRect/>
          </a:stretch>
        </p:blipFill>
        <p:spPr>
          <a:xfrm>
            <a:off x="230745" y="2534345"/>
            <a:ext cx="387804" cy="387804"/>
          </a:xfrm>
          <a:prstGeom prst="rect">
            <a:avLst/>
          </a:prstGeom>
        </p:spPr>
      </p:pic>
      <p:pic>
        <p:nvPicPr>
          <p:cNvPr id="726" name="Picture 725"/>
          <p:cNvPicPr>
            <a:picLocks noChangeAspect="1"/>
          </p:cNvPicPr>
          <p:nvPr/>
        </p:nvPicPr>
        <p:blipFill>
          <a:blip r:embed="rId3"/>
          <a:stretch>
            <a:fillRect/>
          </a:stretch>
        </p:blipFill>
        <p:spPr>
          <a:xfrm>
            <a:off x="230745" y="3101050"/>
            <a:ext cx="387804" cy="387804"/>
          </a:xfrm>
          <a:prstGeom prst="rect">
            <a:avLst/>
          </a:prstGeom>
        </p:spPr>
      </p:pic>
      <p:pic>
        <p:nvPicPr>
          <p:cNvPr id="727" name="Picture 726"/>
          <p:cNvPicPr>
            <a:picLocks noChangeAspect="1"/>
          </p:cNvPicPr>
          <p:nvPr/>
        </p:nvPicPr>
        <p:blipFill>
          <a:blip r:embed="rId3"/>
          <a:stretch>
            <a:fillRect/>
          </a:stretch>
        </p:blipFill>
        <p:spPr>
          <a:xfrm>
            <a:off x="230745" y="3646852"/>
            <a:ext cx="387804" cy="387804"/>
          </a:xfrm>
          <a:prstGeom prst="rect">
            <a:avLst/>
          </a:prstGeom>
        </p:spPr>
      </p:pic>
      <p:pic>
        <p:nvPicPr>
          <p:cNvPr id="728" name="Picture 727"/>
          <p:cNvPicPr>
            <a:picLocks noChangeAspect="1"/>
          </p:cNvPicPr>
          <p:nvPr/>
        </p:nvPicPr>
        <p:blipFill>
          <a:blip r:embed="rId3"/>
          <a:stretch>
            <a:fillRect/>
          </a:stretch>
        </p:blipFill>
        <p:spPr>
          <a:xfrm>
            <a:off x="230745" y="4341562"/>
            <a:ext cx="387804" cy="387804"/>
          </a:xfrm>
          <a:prstGeom prst="rect">
            <a:avLst/>
          </a:prstGeom>
        </p:spPr>
      </p:pic>
      <p:sp>
        <p:nvSpPr>
          <p:cNvPr id="729" name="Rectangle 728"/>
          <p:cNvSpPr/>
          <p:nvPr/>
        </p:nvSpPr>
        <p:spPr>
          <a:xfrm rot="5400000">
            <a:off x="268423" y="3957997"/>
            <a:ext cx="447558" cy="461665"/>
          </a:xfrm>
          <a:prstGeom prst="rect">
            <a:avLst/>
          </a:prstGeom>
        </p:spPr>
        <p:txBody>
          <a:bodyPr wrap="none">
            <a:spAutoFit/>
          </a:bodyPr>
          <a:lstStyle/>
          <a:p>
            <a:pPr algn="ctr"/>
            <a:r>
              <a:rPr lang="is-IS" sz="2400" b="1" smtClean="0">
                <a:latin typeface="Open Sans Cond Light"/>
                <a:cs typeface="Open Sans Cond Light"/>
              </a:rPr>
              <a:t>…</a:t>
            </a:r>
            <a:endParaRPr lang="en-US" sz="2400" b="1" dirty="0">
              <a:latin typeface="Open Sans Cond Light"/>
              <a:cs typeface="Open Sans Cond Light"/>
            </a:endParaRPr>
          </a:p>
        </p:txBody>
      </p:sp>
      <p:sp>
        <p:nvSpPr>
          <p:cNvPr id="730" name="Oval 729"/>
          <p:cNvSpPr/>
          <p:nvPr/>
        </p:nvSpPr>
        <p:spPr>
          <a:xfrm>
            <a:off x="741736" y="262158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1" name="Oval 730"/>
          <p:cNvSpPr/>
          <p:nvPr/>
        </p:nvSpPr>
        <p:spPr>
          <a:xfrm>
            <a:off x="743908" y="317739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2" name="Oval 731"/>
          <p:cNvSpPr/>
          <p:nvPr/>
        </p:nvSpPr>
        <p:spPr>
          <a:xfrm>
            <a:off x="741736" y="3730856"/>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3" name="Oval 732"/>
          <p:cNvSpPr/>
          <p:nvPr/>
        </p:nvSpPr>
        <p:spPr>
          <a:xfrm>
            <a:off x="741736" y="4415212"/>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4" name="Right Arrow 733"/>
          <p:cNvSpPr/>
          <p:nvPr/>
        </p:nvSpPr>
        <p:spPr>
          <a:xfrm>
            <a:off x="976249" y="2528972"/>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5" name="Right Arrow 734"/>
          <p:cNvSpPr/>
          <p:nvPr/>
        </p:nvSpPr>
        <p:spPr>
          <a:xfrm>
            <a:off x="992153" y="3085987"/>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6" name="Right Arrow 735"/>
          <p:cNvSpPr/>
          <p:nvPr/>
        </p:nvSpPr>
        <p:spPr>
          <a:xfrm>
            <a:off x="988079" y="3637959"/>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37" name="Right Arrow 736"/>
          <p:cNvSpPr/>
          <p:nvPr/>
        </p:nvSpPr>
        <p:spPr>
          <a:xfrm>
            <a:off x="988079" y="433550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42" name="Picture 741"/>
          <p:cNvPicPr>
            <a:picLocks noChangeAspect="1"/>
          </p:cNvPicPr>
          <p:nvPr/>
        </p:nvPicPr>
        <p:blipFill>
          <a:blip r:embed="rId3"/>
          <a:stretch>
            <a:fillRect/>
          </a:stretch>
        </p:blipFill>
        <p:spPr>
          <a:xfrm>
            <a:off x="250820" y="1986400"/>
            <a:ext cx="387804" cy="387804"/>
          </a:xfrm>
          <a:prstGeom prst="rect">
            <a:avLst/>
          </a:prstGeom>
        </p:spPr>
      </p:pic>
      <p:cxnSp>
        <p:nvCxnSpPr>
          <p:cNvPr id="743" name="Straight Arrow Connector 742"/>
          <p:cNvCxnSpPr>
            <a:stCxn id="376" idx="1"/>
            <a:endCxn id="730" idx="2"/>
          </p:cNvCxnSpPr>
          <p:nvPr/>
        </p:nvCxnSpPr>
        <p:spPr>
          <a:xfrm>
            <a:off x="671833" y="2166737"/>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4" name="Straight Arrow Connector 743"/>
          <p:cNvCxnSpPr>
            <a:stCxn id="376" idx="1"/>
            <a:endCxn id="731" idx="2"/>
          </p:cNvCxnSpPr>
          <p:nvPr/>
        </p:nvCxnSpPr>
        <p:spPr>
          <a:xfrm>
            <a:off x="671833" y="2166737"/>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5" name="Straight Arrow Connector 744"/>
          <p:cNvCxnSpPr>
            <a:stCxn id="376" idx="1"/>
            <a:endCxn id="732" idx="3"/>
          </p:cNvCxnSpPr>
          <p:nvPr/>
        </p:nvCxnSpPr>
        <p:spPr>
          <a:xfrm>
            <a:off x="671833" y="2166737"/>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p:cNvCxnSpPr>
            <a:stCxn id="376" idx="1"/>
            <a:endCxn id="733" idx="2"/>
          </p:cNvCxnSpPr>
          <p:nvPr/>
        </p:nvCxnSpPr>
        <p:spPr>
          <a:xfrm>
            <a:off x="671833" y="2166737"/>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4" name="Rounded Rectangle 803"/>
          <p:cNvSpPr/>
          <p:nvPr/>
        </p:nvSpPr>
        <p:spPr>
          <a:xfrm>
            <a:off x="1110270" y="3268456"/>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5" name="Oval 804"/>
          <p:cNvSpPr/>
          <p:nvPr/>
        </p:nvSpPr>
        <p:spPr>
          <a:xfrm>
            <a:off x="1212488" y="3186941"/>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6" name="Triangle 265"/>
          <p:cNvSpPr/>
          <p:nvPr/>
        </p:nvSpPr>
        <p:spPr>
          <a:xfrm>
            <a:off x="989688" y="318503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7" name="Triangle 266"/>
          <p:cNvSpPr/>
          <p:nvPr/>
        </p:nvSpPr>
        <p:spPr>
          <a:xfrm>
            <a:off x="1188285" y="3731773"/>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8" name="Oval 807"/>
          <p:cNvSpPr/>
          <p:nvPr/>
        </p:nvSpPr>
        <p:spPr>
          <a:xfrm>
            <a:off x="1049479" y="3815732"/>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09" name="Rounded Rectangle 808"/>
          <p:cNvSpPr/>
          <p:nvPr/>
        </p:nvSpPr>
        <p:spPr>
          <a:xfrm>
            <a:off x="1144291" y="3828927"/>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Triangle 269"/>
          <p:cNvSpPr/>
          <p:nvPr/>
        </p:nvSpPr>
        <p:spPr>
          <a:xfrm>
            <a:off x="990931" y="3720406"/>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1" name="Triangle 270"/>
          <p:cNvSpPr/>
          <p:nvPr/>
        </p:nvSpPr>
        <p:spPr>
          <a:xfrm>
            <a:off x="1046015" y="2693327"/>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2" name="Oval 811"/>
          <p:cNvSpPr/>
          <p:nvPr/>
        </p:nvSpPr>
        <p:spPr>
          <a:xfrm>
            <a:off x="1170555" y="2710402"/>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3" name="Oval 812"/>
          <p:cNvSpPr/>
          <p:nvPr/>
        </p:nvSpPr>
        <p:spPr>
          <a:xfrm>
            <a:off x="983090" y="2625490"/>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14" name="Triangle 274"/>
          <p:cNvSpPr/>
          <p:nvPr/>
        </p:nvSpPr>
        <p:spPr>
          <a:xfrm>
            <a:off x="1112007" y="2615076"/>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5" name="Triangle 275"/>
          <p:cNvSpPr/>
          <p:nvPr/>
        </p:nvSpPr>
        <p:spPr>
          <a:xfrm>
            <a:off x="1027323" y="4426543"/>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16" name="Rounded Rectangle 815"/>
          <p:cNvSpPr/>
          <p:nvPr/>
        </p:nvSpPr>
        <p:spPr>
          <a:xfrm>
            <a:off x="1012410" y="4523633"/>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7" name="Rounded Rectangle 816"/>
          <p:cNvSpPr/>
          <p:nvPr/>
        </p:nvSpPr>
        <p:spPr>
          <a:xfrm>
            <a:off x="1136174" y="4471200"/>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2161851" y="2528971"/>
            <a:ext cx="1287427" cy="2168491"/>
            <a:chOff x="3178887" y="2338992"/>
            <a:chExt cx="1287427" cy="2168491"/>
          </a:xfrm>
        </p:grpSpPr>
        <p:sp>
          <p:nvSpPr>
            <p:cNvPr id="756" name="Oval 755"/>
            <p:cNvSpPr/>
            <p:nvPr/>
          </p:nvSpPr>
          <p:spPr>
            <a:xfrm>
              <a:off x="3178887" y="243160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7" name="Oval 756"/>
            <p:cNvSpPr/>
            <p:nvPr/>
          </p:nvSpPr>
          <p:spPr>
            <a:xfrm>
              <a:off x="3181059" y="298741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8" name="Oval 757"/>
            <p:cNvSpPr/>
            <p:nvPr/>
          </p:nvSpPr>
          <p:spPr>
            <a:xfrm>
              <a:off x="3178887" y="3540876"/>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59" name="Oval 758"/>
            <p:cNvSpPr/>
            <p:nvPr/>
          </p:nvSpPr>
          <p:spPr>
            <a:xfrm>
              <a:off x="3178887" y="4225232"/>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0" name="Right Arrow 759"/>
            <p:cNvSpPr/>
            <p:nvPr/>
          </p:nvSpPr>
          <p:spPr>
            <a:xfrm>
              <a:off x="3413400" y="2338992"/>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1" name="Right Arrow 760"/>
            <p:cNvSpPr/>
            <p:nvPr/>
          </p:nvSpPr>
          <p:spPr>
            <a:xfrm>
              <a:off x="3429304" y="2896007"/>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2" name="Right Arrow 761"/>
            <p:cNvSpPr/>
            <p:nvPr/>
          </p:nvSpPr>
          <p:spPr>
            <a:xfrm>
              <a:off x="3425230" y="3447979"/>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3" name="Right Arrow 762"/>
            <p:cNvSpPr/>
            <p:nvPr/>
          </p:nvSpPr>
          <p:spPr>
            <a:xfrm>
              <a:off x="3425230" y="4145520"/>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4" name="Oval 763"/>
            <p:cNvSpPr/>
            <p:nvPr/>
          </p:nvSpPr>
          <p:spPr>
            <a:xfrm>
              <a:off x="3919933" y="2993718"/>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5" name="Oval 764"/>
            <p:cNvSpPr/>
            <p:nvPr/>
          </p:nvSpPr>
          <p:spPr>
            <a:xfrm>
              <a:off x="3929253" y="4219732"/>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66" name="Right Arrow 765"/>
            <p:cNvSpPr/>
            <p:nvPr/>
          </p:nvSpPr>
          <p:spPr>
            <a:xfrm>
              <a:off x="4143097" y="2888480"/>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7" name="Right Arrow 766"/>
            <p:cNvSpPr/>
            <p:nvPr/>
          </p:nvSpPr>
          <p:spPr>
            <a:xfrm>
              <a:off x="4161103" y="4139528"/>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44" name="Triangle 316"/>
            <p:cNvSpPr/>
            <p:nvPr/>
          </p:nvSpPr>
          <p:spPr>
            <a:xfrm>
              <a:off x="3491374" y="2971049"/>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45" name="Rounded Rectangle 844"/>
            <p:cNvSpPr/>
            <p:nvPr/>
          </p:nvSpPr>
          <p:spPr>
            <a:xfrm>
              <a:off x="3595966" y="3039257"/>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6" name="Rounded Rectangle 845"/>
            <p:cNvSpPr/>
            <p:nvPr/>
          </p:nvSpPr>
          <p:spPr>
            <a:xfrm>
              <a:off x="3447380" y="3081644"/>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7" name="Triangle 320"/>
            <p:cNvSpPr/>
            <p:nvPr/>
          </p:nvSpPr>
          <p:spPr>
            <a:xfrm>
              <a:off x="3538164" y="353126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48" name="Oval 847"/>
            <p:cNvSpPr/>
            <p:nvPr/>
          </p:nvSpPr>
          <p:spPr>
            <a:xfrm>
              <a:off x="3433781" y="3576128"/>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49" name="Rounded Rectangle 848"/>
            <p:cNvSpPr/>
            <p:nvPr/>
          </p:nvSpPr>
          <p:spPr>
            <a:xfrm>
              <a:off x="3647015" y="3596750"/>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Oval 849"/>
            <p:cNvSpPr/>
            <p:nvPr/>
          </p:nvSpPr>
          <p:spPr>
            <a:xfrm>
              <a:off x="3584020" y="2464015"/>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1" name="Rounded Rectangle 850"/>
            <p:cNvSpPr/>
            <p:nvPr/>
          </p:nvSpPr>
          <p:spPr>
            <a:xfrm>
              <a:off x="3486413" y="2524715"/>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2" name="Triangle 325"/>
            <p:cNvSpPr/>
            <p:nvPr/>
          </p:nvSpPr>
          <p:spPr>
            <a:xfrm>
              <a:off x="3427019" y="2425097"/>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53" name="Oval 852"/>
            <p:cNvSpPr/>
            <p:nvPr/>
          </p:nvSpPr>
          <p:spPr>
            <a:xfrm>
              <a:off x="3441783" y="4237138"/>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4" name="Oval 853"/>
            <p:cNvSpPr/>
            <p:nvPr/>
          </p:nvSpPr>
          <p:spPr>
            <a:xfrm>
              <a:off x="3523900" y="4306877"/>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55" name="Triangle 328"/>
            <p:cNvSpPr/>
            <p:nvPr/>
          </p:nvSpPr>
          <p:spPr>
            <a:xfrm>
              <a:off x="3622152" y="4237138"/>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56" name="Rounded Rectangle 855"/>
            <p:cNvSpPr/>
            <p:nvPr/>
          </p:nvSpPr>
          <p:spPr>
            <a:xfrm>
              <a:off x="4327213" y="3008842"/>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7" name="Rounded Rectangle 856"/>
            <p:cNvSpPr/>
            <p:nvPr/>
          </p:nvSpPr>
          <p:spPr>
            <a:xfrm>
              <a:off x="4214765" y="3081265"/>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8" name="Rounded Rectangle 857"/>
            <p:cNvSpPr/>
            <p:nvPr/>
          </p:nvSpPr>
          <p:spPr>
            <a:xfrm>
              <a:off x="4164401" y="2987722"/>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9" name="Triangle 332"/>
            <p:cNvSpPr/>
            <p:nvPr/>
          </p:nvSpPr>
          <p:spPr>
            <a:xfrm>
              <a:off x="4292011" y="4199840"/>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0" name="Triangle 333"/>
            <p:cNvSpPr/>
            <p:nvPr/>
          </p:nvSpPr>
          <p:spPr>
            <a:xfrm>
              <a:off x="4296835" y="4305439"/>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1" name="Triangle 334"/>
            <p:cNvSpPr/>
            <p:nvPr/>
          </p:nvSpPr>
          <p:spPr>
            <a:xfrm>
              <a:off x="4163668" y="4217451"/>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2" name="Triangle 335"/>
            <p:cNvSpPr/>
            <p:nvPr/>
          </p:nvSpPr>
          <p:spPr>
            <a:xfrm>
              <a:off x="4166217" y="4317918"/>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grpSp>
        <p:nvGrpSpPr>
          <p:cNvPr id="5" name="Group 4"/>
          <p:cNvGrpSpPr/>
          <p:nvPr/>
        </p:nvGrpSpPr>
        <p:grpSpPr>
          <a:xfrm>
            <a:off x="3512062" y="2166141"/>
            <a:ext cx="2814111" cy="2534184"/>
            <a:chOff x="4529098" y="1976162"/>
            <a:chExt cx="2814111" cy="2534184"/>
          </a:xfrm>
        </p:grpSpPr>
        <p:sp>
          <p:nvSpPr>
            <p:cNvPr id="377" name="Oval 376"/>
            <p:cNvSpPr/>
            <p:nvPr/>
          </p:nvSpPr>
          <p:spPr>
            <a:xfrm>
              <a:off x="6013938" y="2434468"/>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87" name="Oval 386"/>
            <p:cNvSpPr/>
            <p:nvPr/>
          </p:nvSpPr>
          <p:spPr>
            <a:xfrm>
              <a:off x="6016110" y="2990274"/>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63" name="Oval 662"/>
            <p:cNvSpPr/>
            <p:nvPr/>
          </p:nvSpPr>
          <p:spPr>
            <a:xfrm>
              <a:off x="6013938" y="3543739"/>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64" name="Oval 663"/>
            <p:cNvSpPr/>
            <p:nvPr/>
          </p:nvSpPr>
          <p:spPr>
            <a:xfrm>
              <a:off x="6013938" y="4228095"/>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65" name="Right Arrow 664"/>
            <p:cNvSpPr/>
            <p:nvPr/>
          </p:nvSpPr>
          <p:spPr>
            <a:xfrm>
              <a:off x="6248451" y="2341855"/>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66" name="Right Arrow 665"/>
            <p:cNvSpPr/>
            <p:nvPr/>
          </p:nvSpPr>
          <p:spPr>
            <a:xfrm>
              <a:off x="6264355" y="2898870"/>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85" name="Right Arrow 684"/>
            <p:cNvSpPr/>
            <p:nvPr/>
          </p:nvSpPr>
          <p:spPr>
            <a:xfrm>
              <a:off x="6260281" y="3450842"/>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86" name="Right Arrow 685"/>
            <p:cNvSpPr/>
            <p:nvPr/>
          </p:nvSpPr>
          <p:spPr>
            <a:xfrm>
              <a:off x="6260281" y="4148383"/>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87" name="Oval 686"/>
            <p:cNvSpPr/>
            <p:nvPr/>
          </p:nvSpPr>
          <p:spPr>
            <a:xfrm>
              <a:off x="6754984" y="2996581"/>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88" name="Oval 687"/>
            <p:cNvSpPr/>
            <p:nvPr/>
          </p:nvSpPr>
          <p:spPr>
            <a:xfrm>
              <a:off x="6764304" y="4222595"/>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689" name="Right Arrow 688"/>
            <p:cNvSpPr/>
            <p:nvPr/>
          </p:nvSpPr>
          <p:spPr>
            <a:xfrm>
              <a:off x="6978148" y="2902543"/>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90" name="Right Arrow 689"/>
            <p:cNvSpPr/>
            <p:nvPr/>
          </p:nvSpPr>
          <p:spPr>
            <a:xfrm>
              <a:off x="6996154" y="4142391"/>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701" name="Straight Arrow Connector 700"/>
            <p:cNvCxnSpPr>
              <a:stCxn id="690" idx="3"/>
            </p:cNvCxnSpPr>
            <p:nvPr/>
          </p:nvCxnSpPr>
          <p:spPr>
            <a:xfrm flipV="1">
              <a:off x="7296374" y="1987357"/>
              <a:ext cx="46835" cy="2336016"/>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2" name="Straight Arrow Connector 701"/>
            <p:cNvCxnSpPr/>
            <p:nvPr/>
          </p:nvCxnSpPr>
          <p:spPr>
            <a:xfrm flipV="1">
              <a:off x="7294189" y="1987358"/>
              <a:ext cx="49020" cy="1103694"/>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03" name="Rounded Rectangle 702"/>
            <p:cNvSpPr/>
            <p:nvPr/>
          </p:nvSpPr>
          <p:spPr>
            <a:xfrm>
              <a:off x="6382472" y="3081339"/>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Oval 703"/>
            <p:cNvSpPr/>
            <p:nvPr/>
          </p:nvSpPr>
          <p:spPr>
            <a:xfrm>
              <a:off x="6484690" y="2999824"/>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05" name="Triangle 428"/>
            <p:cNvSpPr/>
            <p:nvPr/>
          </p:nvSpPr>
          <p:spPr>
            <a:xfrm>
              <a:off x="6261890" y="2997922"/>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06" name="Triangle 429"/>
            <p:cNvSpPr/>
            <p:nvPr/>
          </p:nvSpPr>
          <p:spPr>
            <a:xfrm>
              <a:off x="6460487" y="3544656"/>
              <a:ext cx="102066" cy="87988"/>
            </a:xfrm>
            <a:prstGeom prst="triangle">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07" name="Oval 706"/>
            <p:cNvSpPr/>
            <p:nvPr/>
          </p:nvSpPr>
          <p:spPr>
            <a:xfrm>
              <a:off x="6321681" y="3628615"/>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08" name="Rounded Rectangle 707"/>
            <p:cNvSpPr/>
            <p:nvPr/>
          </p:nvSpPr>
          <p:spPr>
            <a:xfrm>
              <a:off x="6416493" y="3641810"/>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9" name="Triangle 432"/>
            <p:cNvSpPr/>
            <p:nvPr/>
          </p:nvSpPr>
          <p:spPr>
            <a:xfrm>
              <a:off x="6263133" y="3533289"/>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0" name="Triangle 433"/>
            <p:cNvSpPr/>
            <p:nvPr/>
          </p:nvSpPr>
          <p:spPr>
            <a:xfrm>
              <a:off x="6318217" y="2506210"/>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1" name="Oval 710"/>
            <p:cNvSpPr/>
            <p:nvPr/>
          </p:nvSpPr>
          <p:spPr>
            <a:xfrm>
              <a:off x="6442757" y="2523285"/>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12" name="Oval 711"/>
            <p:cNvSpPr/>
            <p:nvPr/>
          </p:nvSpPr>
          <p:spPr>
            <a:xfrm>
              <a:off x="6255292" y="2438373"/>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713" name="Triangle 436"/>
            <p:cNvSpPr/>
            <p:nvPr/>
          </p:nvSpPr>
          <p:spPr>
            <a:xfrm>
              <a:off x="6384209" y="2427959"/>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4" name="Triangle 437"/>
            <p:cNvSpPr/>
            <p:nvPr/>
          </p:nvSpPr>
          <p:spPr>
            <a:xfrm>
              <a:off x="6299525" y="4239426"/>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5" name="Rounded Rectangle 714"/>
            <p:cNvSpPr/>
            <p:nvPr/>
          </p:nvSpPr>
          <p:spPr>
            <a:xfrm>
              <a:off x="6284612" y="4336516"/>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6" name="Rounded Rectangle 715"/>
            <p:cNvSpPr/>
            <p:nvPr/>
          </p:nvSpPr>
          <p:spPr>
            <a:xfrm>
              <a:off x="6408376" y="4284083"/>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 name="Rounded Rectangle 716"/>
            <p:cNvSpPr/>
            <p:nvPr/>
          </p:nvSpPr>
          <p:spPr>
            <a:xfrm>
              <a:off x="6988616" y="298765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 name="Rounded Rectangle 717"/>
            <p:cNvSpPr/>
            <p:nvPr/>
          </p:nvSpPr>
          <p:spPr>
            <a:xfrm>
              <a:off x="7022119" y="3094636"/>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 name="Rounded Rectangle 718"/>
            <p:cNvSpPr/>
            <p:nvPr/>
          </p:nvSpPr>
          <p:spPr>
            <a:xfrm>
              <a:off x="7130769" y="3074128"/>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 name="Rounded Rectangle 719"/>
            <p:cNvSpPr/>
            <p:nvPr/>
          </p:nvSpPr>
          <p:spPr>
            <a:xfrm>
              <a:off x="7124283" y="2977447"/>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 name="Triangle 444"/>
            <p:cNvSpPr/>
            <p:nvPr/>
          </p:nvSpPr>
          <p:spPr>
            <a:xfrm>
              <a:off x="7015951" y="4331531"/>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22" name="Triangle 445"/>
            <p:cNvSpPr/>
            <p:nvPr/>
          </p:nvSpPr>
          <p:spPr>
            <a:xfrm>
              <a:off x="7123730" y="4202702"/>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23" name="Triangle 446"/>
            <p:cNvSpPr/>
            <p:nvPr/>
          </p:nvSpPr>
          <p:spPr>
            <a:xfrm>
              <a:off x="7000559" y="4229015"/>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24" name="Triangle 447"/>
            <p:cNvSpPr/>
            <p:nvPr/>
          </p:nvSpPr>
          <p:spPr>
            <a:xfrm>
              <a:off x="7104192" y="4301817"/>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80" name="Oval 779"/>
            <p:cNvSpPr/>
            <p:nvPr/>
          </p:nvSpPr>
          <p:spPr>
            <a:xfrm>
              <a:off x="4599001" y="243101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1" name="Oval 780"/>
            <p:cNvSpPr/>
            <p:nvPr/>
          </p:nvSpPr>
          <p:spPr>
            <a:xfrm>
              <a:off x="4601173" y="2986816"/>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2" name="Oval 781"/>
            <p:cNvSpPr/>
            <p:nvPr/>
          </p:nvSpPr>
          <p:spPr>
            <a:xfrm>
              <a:off x="4599001" y="3540281"/>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3" name="Oval 782"/>
            <p:cNvSpPr/>
            <p:nvPr/>
          </p:nvSpPr>
          <p:spPr>
            <a:xfrm>
              <a:off x="4599001" y="4253954"/>
              <a:ext cx="190009" cy="190009"/>
            </a:xfrm>
            <a:prstGeom prst="ellipse">
              <a:avLst/>
            </a:prstGeom>
            <a:solidFill>
              <a:srgbClr val="F69647"/>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4" name="Right Arrow 783"/>
            <p:cNvSpPr/>
            <p:nvPr/>
          </p:nvSpPr>
          <p:spPr>
            <a:xfrm>
              <a:off x="4833514" y="2338397"/>
              <a:ext cx="390344"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5" name="Right Arrow 784"/>
            <p:cNvSpPr/>
            <p:nvPr/>
          </p:nvSpPr>
          <p:spPr>
            <a:xfrm>
              <a:off x="4849418" y="2895412"/>
              <a:ext cx="37444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6" name="Right Arrow 785"/>
            <p:cNvSpPr/>
            <p:nvPr/>
          </p:nvSpPr>
          <p:spPr>
            <a:xfrm>
              <a:off x="4845344" y="3447384"/>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7" name="Right Arrow 786"/>
            <p:cNvSpPr/>
            <p:nvPr/>
          </p:nvSpPr>
          <p:spPr>
            <a:xfrm>
              <a:off x="4845344" y="4144925"/>
              <a:ext cx="378515"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88" name="Oval 787"/>
            <p:cNvSpPr/>
            <p:nvPr/>
          </p:nvSpPr>
          <p:spPr>
            <a:xfrm>
              <a:off x="5340047" y="2993123"/>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89" name="Oval 788"/>
            <p:cNvSpPr/>
            <p:nvPr/>
          </p:nvSpPr>
          <p:spPr>
            <a:xfrm>
              <a:off x="5349367" y="4219137"/>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90" name="Right Arrow 789"/>
            <p:cNvSpPr/>
            <p:nvPr/>
          </p:nvSpPr>
          <p:spPr>
            <a:xfrm>
              <a:off x="5563211" y="2887885"/>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91" name="Right Arrow 790"/>
            <p:cNvSpPr/>
            <p:nvPr/>
          </p:nvSpPr>
          <p:spPr>
            <a:xfrm>
              <a:off x="5581217" y="4127733"/>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792" name="Straight Arrow Connector 791"/>
            <p:cNvCxnSpPr/>
            <p:nvPr/>
          </p:nvCxnSpPr>
          <p:spPr>
            <a:xfrm>
              <a:off x="4529098" y="1976162"/>
              <a:ext cx="69903" cy="54985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3" name="Straight Arrow Connector 792"/>
            <p:cNvCxnSpPr/>
            <p:nvPr/>
          </p:nvCxnSpPr>
          <p:spPr>
            <a:xfrm>
              <a:off x="4529098" y="1976162"/>
              <a:ext cx="72075" cy="1105659"/>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4" name="Straight Arrow Connector 793"/>
            <p:cNvCxnSpPr/>
            <p:nvPr/>
          </p:nvCxnSpPr>
          <p:spPr>
            <a:xfrm>
              <a:off x="4529098" y="1976162"/>
              <a:ext cx="97729" cy="1726302"/>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5" name="Straight Arrow Connector 794"/>
            <p:cNvCxnSpPr>
              <a:endCxn id="783" idx="2"/>
            </p:cNvCxnSpPr>
            <p:nvPr/>
          </p:nvCxnSpPr>
          <p:spPr>
            <a:xfrm>
              <a:off x="4529098" y="2005479"/>
              <a:ext cx="69903" cy="2343480"/>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63" name="Oval 862"/>
            <p:cNvSpPr/>
            <p:nvPr/>
          </p:nvSpPr>
          <p:spPr>
            <a:xfrm>
              <a:off x="4983640" y="2423870"/>
              <a:ext cx="84185" cy="84185"/>
            </a:xfrm>
            <a:prstGeom prst="ellipse">
              <a:avLst/>
            </a:prstGeom>
            <a:solidFill>
              <a:schemeClr val="accent5">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64" name="Triangle 299"/>
            <p:cNvSpPr/>
            <p:nvPr/>
          </p:nvSpPr>
          <p:spPr>
            <a:xfrm>
              <a:off x="4829340" y="2525773"/>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5" name="Triangle 302"/>
            <p:cNvSpPr/>
            <p:nvPr/>
          </p:nvSpPr>
          <p:spPr>
            <a:xfrm>
              <a:off x="4983651" y="3623184"/>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6" name="Oval 865"/>
            <p:cNvSpPr/>
            <p:nvPr/>
          </p:nvSpPr>
          <p:spPr>
            <a:xfrm>
              <a:off x="4883992" y="3043376"/>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67" name="Triangle 309"/>
            <p:cNvSpPr/>
            <p:nvPr/>
          </p:nvSpPr>
          <p:spPr>
            <a:xfrm>
              <a:off x="4982244" y="2973637"/>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8" name="Oval 867"/>
            <p:cNvSpPr/>
            <p:nvPr/>
          </p:nvSpPr>
          <p:spPr>
            <a:xfrm>
              <a:off x="5102885" y="4266482"/>
              <a:ext cx="84185" cy="84185"/>
            </a:xfrm>
            <a:prstGeom prst="ellipse">
              <a:avLst/>
            </a:prstGeom>
            <a:solidFill>
              <a:schemeClr val="accent3">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69" name="Oval 868"/>
            <p:cNvSpPr/>
            <p:nvPr/>
          </p:nvSpPr>
          <p:spPr>
            <a:xfrm>
              <a:off x="4847632" y="4297303"/>
              <a:ext cx="84185" cy="84185"/>
            </a:xfrm>
            <a:prstGeom prst="ellipse">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870" name="Triangle 314"/>
            <p:cNvSpPr/>
            <p:nvPr/>
          </p:nvSpPr>
          <p:spPr>
            <a:xfrm>
              <a:off x="4945884" y="4227563"/>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71" name="Triangle 319"/>
            <p:cNvSpPr/>
            <p:nvPr/>
          </p:nvSpPr>
          <p:spPr>
            <a:xfrm>
              <a:off x="5055291" y="3527833"/>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72" name="Rounded Rectangle 871"/>
            <p:cNvSpPr/>
            <p:nvPr/>
          </p:nvSpPr>
          <p:spPr>
            <a:xfrm>
              <a:off x="4886982" y="2437486"/>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3" name="Rounded Rectangle 872"/>
            <p:cNvSpPr/>
            <p:nvPr/>
          </p:nvSpPr>
          <p:spPr>
            <a:xfrm>
              <a:off x="4854448" y="3541279"/>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4" name="Rounded Rectangle 873"/>
            <p:cNvSpPr/>
            <p:nvPr/>
          </p:nvSpPr>
          <p:spPr>
            <a:xfrm>
              <a:off x="5041638" y="3066724"/>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5" name="Rounded Rectangle 874"/>
            <p:cNvSpPr/>
            <p:nvPr/>
          </p:nvSpPr>
          <p:spPr>
            <a:xfrm>
              <a:off x="5005278" y="4320650"/>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6" name="Rounded Rectangle 875"/>
            <p:cNvSpPr/>
            <p:nvPr/>
          </p:nvSpPr>
          <p:spPr>
            <a:xfrm>
              <a:off x="5572384" y="2973358"/>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7" name="Rounded Rectangle 876"/>
            <p:cNvSpPr/>
            <p:nvPr/>
          </p:nvSpPr>
          <p:spPr>
            <a:xfrm>
              <a:off x="5705572" y="3087365"/>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8" name="Rounded Rectangle 877"/>
            <p:cNvSpPr/>
            <p:nvPr/>
          </p:nvSpPr>
          <p:spPr>
            <a:xfrm>
              <a:off x="5744757" y="2991208"/>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9" name="Rounded Rectangle 878"/>
            <p:cNvSpPr/>
            <p:nvPr/>
          </p:nvSpPr>
          <p:spPr>
            <a:xfrm>
              <a:off x="5585181" y="3074203"/>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 name="Triangle 373"/>
            <p:cNvSpPr/>
            <p:nvPr/>
          </p:nvSpPr>
          <p:spPr>
            <a:xfrm>
              <a:off x="5596903" y="421812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1" name="Triangle 374"/>
            <p:cNvSpPr/>
            <p:nvPr/>
          </p:nvSpPr>
          <p:spPr>
            <a:xfrm>
              <a:off x="5728654" y="4271375"/>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2" name="Triangle 375"/>
            <p:cNvSpPr/>
            <p:nvPr/>
          </p:nvSpPr>
          <p:spPr>
            <a:xfrm>
              <a:off x="5579559" y="4313764"/>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3" name="Triangle 376"/>
            <p:cNvSpPr/>
            <p:nvPr/>
          </p:nvSpPr>
          <p:spPr>
            <a:xfrm>
              <a:off x="5663455" y="4321887"/>
              <a:ext cx="102066" cy="87988"/>
            </a:xfrm>
            <a:prstGeom prst="triangle">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4" name="Triangle 377"/>
            <p:cNvSpPr/>
            <p:nvPr/>
          </p:nvSpPr>
          <p:spPr>
            <a:xfrm>
              <a:off x="5711274" y="4177285"/>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5" name="Rounded Rectangle 884"/>
            <p:cNvSpPr/>
            <p:nvPr/>
          </p:nvSpPr>
          <p:spPr>
            <a:xfrm>
              <a:off x="5763042" y="4421642"/>
              <a:ext cx="45719" cy="45719"/>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457200" y="13361"/>
            <a:ext cx="8229600" cy="857250"/>
          </a:xfrm>
        </p:spPr>
        <p:txBody>
          <a:bodyPr/>
          <a:lstStyle/>
          <a:p>
            <a:pPr algn="ctr"/>
            <a:r>
              <a:rPr lang="en-US" sz="4000" b="1" dirty="0">
                <a:effectLst>
                  <a:glow rad="127000">
                    <a:srgbClr val="0071C5">
                      <a:alpha val="2000"/>
                    </a:srgbClr>
                  </a:glow>
                </a:effectLst>
                <a:ea typeface="Calibri" panose="020F0502020204030204" pitchFamily="34" charset="0"/>
                <a:cs typeface="Times New Roman" panose="02020603050405020304" pitchFamily="18" charset="0"/>
              </a:rPr>
              <a:t>Group scheduling</a:t>
            </a:r>
          </a:p>
        </p:txBody>
      </p:sp>
      <p:grpSp>
        <p:nvGrpSpPr>
          <p:cNvPr id="306" name="Group 305"/>
          <p:cNvGrpSpPr/>
          <p:nvPr/>
        </p:nvGrpSpPr>
        <p:grpSpPr>
          <a:xfrm>
            <a:off x="717561" y="1187065"/>
            <a:ext cx="795089" cy="734904"/>
            <a:chOff x="3734124" y="1555850"/>
            <a:chExt cx="1720526" cy="1590289"/>
          </a:xfrm>
        </p:grpSpPr>
        <p:sp>
          <p:nvSpPr>
            <p:cNvPr id="307" name="Oval 306"/>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8" name="Oval 307"/>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09" name="Oval 308"/>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0" name="Oval 309"/>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1" name="Oval 310"/>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12" name="Oval 311"/>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13" name="Straight Arrow Connector 312"/>
            <p:cNvCxnSpPr>
              <a:endCxn id="311"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p:cNvCxnSpPr>
              <a:stCxn id="310" idx="6"/>
              <a:endCxn id="312"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a:stCxn id="308" idx="6"/>
              <a:endCxn id="311"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6" name="Straight Arrow Connector 315"/>
            <p:cNvCxnSpPr>
              <a:stCxn id="309" idx="6"/>
              <a:endCxn id="312"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stCxn id="309" idx="6"/>
              <a:endCxn id="311"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8" name="Straight Arrow Connector 317"/>
            <p:cNvCxnSpPr>
              <a:stCxn id="310" idx="6"/>
              <a:endCxn id="311"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a:stCxn id="308" idx="6"/>
              <a:endCxn id="312"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a:stCxn id="307" idx="6"/>
              <a:endCxn id="312"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21" name="Rectangle 320"/>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22" name="Rectangle 321"/>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23" name="Group 322"/>
          <p:cNvGrpSpPr/>
          <p:nvPr/>
        </p:nvGrpSpPr>
        <p:grpSpPr>
          <a:xfrm>
            <a:off x="2107285" y="1193390"/>
            <a:ext cx="795089" cy="734904"/>
            <a:chOff x="3734124" y="1555850"/>
            <a:chExt cx="1720526" cy="1590289"/>
          </a:xfrm>
        </p:grpSpPr>
        <p:sp>
          <p:nvSpPr>
            <p:cNvPr id="324" name="Oval 323"/>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5" name="Oval 324"/>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6" name="Oval 325"/>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7" name="Oval 326"/>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8" name="Oval 327"/>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29" name="Oval 328"/>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30" name="Straight Arrow Connector 329"/>
            <p:cNvCxnSpPr>
              <a:endCxn id="328"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1" name="Straight Arrow Connector 330"/>
            <p:cNvCxnSpPr>
              <a:stCxn id="327" idx="6"/>
              <a:endCxn id="329"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a:stCxn id="325" idx="6"/>
              <a:endCxn id="328"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3" name="Straight Arrow Connector 332"/>
            <p:cNvCxnSpPr>
              <a:stCxn id="326" idx="6"/>
              <a:endCxn id="329"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4" name="Straight Arrow Connector 333"/>
            <p:cNvCxnSpPr>
              <a:stCxn id="326" idx="6"/>
              <a:endCxn id="328"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5" name="Straight Arrow Connector 334"/>
            <p:cNvCxnSpPr>
              <a:stCxn id="327" idx="6"/>
              <a:endCxn id="328"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6" name="Straight Arrow Connector 335"/>
            <p:cNvCxnSpPr>
              <a:stCxn id="325" idx="6"/>
              <a:endCxn id="329"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a:stCxn id="324" idx="6"/>
              <a:endCxn id="329"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38" name="Rectangle 337"/>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39" name="Rectangle 338"/>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40" name="Group 339"/>
          <p:cNvGrpSpPr/>
          <p:nvPr/>
        </p:nvGrpSpPr>
        <p:grpSpPr>
          <a:xfrm>
            <a:off x="3621661" y="1208244"/>
            <a:ext cx="795089" cy="734904"/>
            <a:chOff x="3734124" y="1555850"/>
            <a:chExt cx="1720526" cy="1590289"/>
          </a:xfrm>
        </p:grpSpPr>
        <p:sp>
          <p:nvSpPr>
            <p:cNvPr id="341" name="Oval 340"/>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2" name="Oval 341"/>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3" name="Oval 342"/>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4" name="Oval 343"/>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5" name="Oval 344"/>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46" name="Oval 345"/>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47" name="Straight Arrow Connector 346"/>
            <p:cNvCxnSpPr>
              <a:endCxn id="345" idx="2"/>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48" name="Straight Arrow Connector 347"/>
            <p:cNvCxnSpPr>
              <a:stCxn id="344" idx="6"/>
              <a:endCxn id="346" idx="2"/>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49" name="Straight Arrow Connector 348"/>
            <p:cNvCxnSpPr>
              <a:stCxn id="342" idx="6"/>
              <a:endCxn id="345" idx="2"/>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0" name="Straight Arrow Connector 349"/>
            <p:cNvCxnSpPr>
              <a:stCxn id="343" idx="6"/>
              <a:endCxn id="346" idx="2"/>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1" name="Straight Arrow Connector 350"/>
            <p:cNvCxnSpPr>
              <a:stCxn id="343" idx="6"/>
              <a:endCxn id="345" idx="2"/>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2" name="Straight Arrow Connector 351"/>
            <p:cNvCxnSpPr>
              <a:stCxn id="344" idx="6"/>
              <a:endCxn id="345" idx="3"/>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3" name="Straight Arrow Connector 352"/>
            <p:cNvCxnSpPr>
              <a:stCxn id="342" idx="6"/>
              <a:endCxn id="346" idx="2"/>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4" name="Straight Arrow Connector 353"/>
            <p:cNvCxnSpPr>
              <a:stCxn id="341" idx="6"/>
              <a:endCxn id="346" idx="2"/>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55" name="Rectangle 354"/>
            <p:cNvSpPr/>
            <p:nvPr/>
          </p:nvSpPr>
          <p:spPr>
            <a:xfrm rot="5400000">
              <a:off x="3761875" y="1984916"/>
              <a:ext cx="677110" cy="732611"/>
            </a:xfrm>
            <a:prstGeom prst="rect">
              <a:avLst/>
            </a:prstGeom>
          </p:spPr>
          <p:txBody>
            <a:bodyPr wrap="none">
              <a:spAutoFit/>
            </a:bodyPr>
            <a:lstStyle/>
            <a:p>
              <a:pPr algn="ctr"/>
              <a:r>
                <a:rPr lang="is-IS" sz="1600" b="1" dirty="0" smtClean="0">
                  <a:latin typeface="Open Sans Cond Light"/>
                  <a:cs typeface="Open Sans Cond Light"/>
                </a:rPr>
                <a:t>…</a:t>
              </a:r>
              <a:endParaRPr lang="en-US" sz="1600" b="1" dirty="0">
                <a:latin typeface="Open Sans Cond Light"/>
                <a:cs typeface="Open Sans Cond Light"/>
              </a:endParaRPr>
            </a:p>
          </p:txBody>
        </p:sp>
        <p:sp>
          <p:nvSpPr>
            <p:cNvPr id="356" name="Rectangle 355"/>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grpSp>
        <p:nvGrpSpPr>
          <p:cNvPr id="357" name="Group 356"/>
          <p:cNvGrpSpPr/>
          <p:nvPr/>
        </p:nvGrpSpPr>
        <p:grpSpPr>
          <a:xfrm>
            <a:off x="4958227" y="1179966"/>
            <a:ext cx="795089" cy="734904"/>
            <a:chOff x="3734124" y="1555850"/>
            <a:chExt cx="1720526" cy="1590289"/>
          </a:xfrm>
        </p:grpSpPr>
        <p:sp>
          <p:nvSpPr>
            <p:cNvPr id="358" name="Oval 357"/>
            <p:cNvSpPr/>
            <p:nvPr/>
          </p:nvSpPr>
          <p:spPr>
            <a:xfrm>
              <a:off x="3848567" y="155585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59" name="Oval 358"/>
            <p:cNvSpPr/>
            <p:nvPr/>
          </p:nvSpPr>
          <p:spPr>
            <a:xfrm>
              <a:off x="3848567" y="1881935"/>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0" name="Oval 359"/>
            <p:cNvSpPr/>
            <p:nvPr/>
          </p:nvSpPr>
          <p:spPr>
            <a:xfrm>
              <a:off x="3849146" y="2641301"/>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1" name="Oval 360"/>
            <p:cNvSpPr/>
            <p:nvPr/>
          </p:nvSpPr>
          <p:spPr>
            <a:xfrm>
              <a:off x="3849146" y="2956130"/>
              <a:ext cx="190009" cy="190009"/>
            </a:xfrm>
            <a:prstGeom prst="ellipse">
              <a:avLst/>
            </a:prstGeom>
            <a:solidFill>
              <a:schemeClr val="accent6"/>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2" name="Oval 361"/>
            <p:cNvSpPr/>
            <p:nvPr/>
          </p:nvSpPr>
          <p:spPr>
            <a:xfrm>
              <a:off x="4857662" y="1881935"/>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363" name="Oval 362"/>
            <p:cNvSpPr/>
            <p:nvPr/>
          </p:nvSpPr>
          <p:spPr>
            <a:xfrm>
              <a:off x="4857662" y="2641301"/>
              <a:ext cx="190009" cy="190009"/>
            </a:xfrm>
            <a:prstGeom prst="ellipse">
              <a:avLst/>
            </a:prstGeom>
            <a:solidFill>
              <a:schemeClr val="bg1"/>
            </a:solidFill>
            <a:ln w="12700" cmpd="sng">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cxnSp>
          <p:nvCxnSpPr>
            <p:cNvPr id="364" name="Straight Arrow Connector 363"/>
            <p:cNvCxnSpPr/>
            <p:nvPr/>
          </p:nvCxnSpPr>
          <p:spPr>
            <a:xfrm>
              <a:off x="4039155" y="1650857"/>
              <a:ext cx="818507" cy="326085"/>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p:cNvCxnSpPr/>
            <p:nvPr/>
          </p:nvCxnSpPr>
          <p:spPr>
            <a:xfrm flipV="1">
              <a:off x="4039155" y="2736308"/>
              <a:ext cx="818507" cy="314826"/>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p:cNvCxnSpPr/>
            <p:nvPr/>
          </p:nvCxnSpPr>
          <p:spPr>
            <a:xfrm>
              <a:off x="4038576" y="1976940"/>
              <a:ext cx="819086"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p:cNvCxnSpPr/>
            <p:nvPr/>
          </p:nvCxnSpPr>
          <p:spPr>
            <a:xfrm>
              <a:off x="4039155" y="2736308"/>
              <a:ext cx="818507" cy="0"/>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8" name="Straight Arrow Connector 367"/>
            <p:cNvCxnSpPr/>
            <p:nvPr/>
          </p:nvCxnSpPr>
          <p:spPr>
            <a:xfrm flipV="1">
              <a:off x="4039155" y="1976940"/>
              <a:ext cx="818507"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9" name="Straight Arrow Connector 368"/>
            <p:cNvCxnSpPr/>
            <p:nvPr/>
          </p:nvCxnSpPr>
          <p:spPr>
            <a:xfrm flipV="1">
              <a:off x="4039155" y="2044118"/>
              <a:ext cx="846334" cy="1007017"/>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70" name="Straight Arrow Connector 369"/>
            <p:cNvCxnSpPr/>
            <p:nvPr/>
          </p:nvCxnSpPr>
          <p:spPr>
            <a:xfrm>
              <a:off x="4038576" y="1976940"/>
              <a:ext cx="819086" cy="759368"/>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a:off x="4038576" y="1650855"/>
              <a:ext cx="819086" cy="1085451"/>
            </a:xfrm>
            <a:prstGeom prst="straightConnector1">
              <a:avLst/>
            </a:prstGeom>
            <a:ln w="12700" cmpd="sng">
              <a:solidFill>
                <a:srgbClr val="000000"/>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72" name="Rectangle 371"/>
            <p:cNvSpPr/>
            <p:nvPr/>
          </p:nvSpPr>
          <p:spPr>
            <a:xfrm rot="5400000">
              <a:off x="3761875"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sp>
          <p:nvSpPr>
            <p:cNvPr id="373" name="Rectangle 372"/>
            <p:cNvSpPr/>
            <p:nvPr/>
          </p:nvSpPr>
          <p:spPr>
            <a:xfrm rot="5400000">
              <a:off x="4749790" y="1984916"/>
              <a:ext cx="677110" cy="732611"/>
            </a:xfrm>
            <a:prstGeom prst="rect">
              <a:avLst/>
            </a:prstGeom>
          </p:spPr>
          <p:txBody>
            <a:bodyPr wrap="none">
              <a:spAutoFit/>
            </a:bodyPr>
            <a:lstStyle/>
            <a:p>
              <a:pPr algn="ctr"/>
              <a:r>
                <a:rPr lang="is-IS" sz="1600" b="1" smtClean="0">
                  <a:latin typeface="Open Sans Cond Light"/>
                  <a:cs typeface="Open Sans Cond Light"/>
                </a:rPr>
                <a:t>…</a:t>
              </a:r>
              <a:endParaRPr lang="en-US" sz="1600" b="1" dirty="0">
                <a:latin typeface="Open Sans Cond Light"/>
                <a:cs typeface="Open Sans Cond Light"/>
              </a:endParaRPr>
            </a:p>
          </p:txBody>
        </p:sp>
      </p:grpSp>
      <p:sp>
        <p:nvSpPr>
          <p:cNvPr id="738" name="Oval 737"/>
          <p:cNvSpPr/>
          <p:nvPr/>
        </p:nvSpPr>
        <p:spPr>
          <a:xfrm>
            <a:off x="1482782" y="3183698"/>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39" name="Oval 738"/>
          <p:cNvSpPr/>
          <p:nvPr/>
        </p:nvSpPr>
        <p:spPr>
          <a:xfrm>
            <a:off x="1492102" y="4409712"/>
            <a:ext cx="190009" cy="190009"/>
          </a:xfrm>
          <a:prstGeom prst="ellipse">
            <a:avLst/>
          </a:prstGeom>
          <a:no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lIns="91429" tIns="45714" rIns="91429" bIns="45714" rtlCol="0" anchor="ctr"/>
          <a:lstStyle/>
          <a:p>
            <a:pPr algn="ctr"/>
            <a:endParaRPr lang="en-US" dirty="0"/>
          </a:p>
        </p:txBody>
      </p:sp>
      <p:sp>
        <p:nvSpPr>
          <p:cNvPr id="740" name="Right Arrow 739"/>
          <p:cNvSpPr/>
          <p:nvPr/>
        </p:nvSpPr>
        <p:spPr>
          <a:xfrm>
            <a:off x="1705946" y="3089660"/>
            <a:ext cx="323217"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41" name="Right Arrow 740"/>
          <p:cNvSpPr/>
          <p:nvPr/>
        </p:nvSpPr>
        <p:spPr>
          <a:xfrm>
            <a:off x="1723952" y="4329508"/>
            <a:ext cx="300220" cy="361963"/>
          </a:xfrm>
          <a:prstGeom prst="rightArrow">
            <a:avLst>
              <a:gd name="adj1" fmla="val 57597"/>
              <a:gd name="adj2" fmla="val 50000"/>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18" name="Rounded Rectangle 817"/>
          <p:cNvSpPr/>
          <p:nvPr/>
        </p:nvSpPr>
        <p:spPr>
          <a:xfrm>
            <a:off x="1716414" y="3174771"/>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 name="Rounded Rectangle 818"/>
          <p:cNvSpPr/>
          <p:nvPr/>
        </p:nvSpPr>
        <p:spPr>
          <a:xfrm>
            <a:off x="1749917" y="3281753"/>
            <a:ext cx="87988" cy="8798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Rounded Rectangle 819"/>
          <p:cNvSpPr/>
          <p:nvPr/>
        </p:nvSpPr>
        <p:spPr>
          <a:xfrm>
            <a:off x="1858567" y="3261245"/>
            <a:ext cx="87988" cy="8798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Rounded Rectangle 820"/>
          <p:cNvSpPr/>
          <p:nvPr/>
        </p:nvSpPr>
        <p:spPr>
          <a:xfrm>
            <a:off x="1852081" y="3164564"/>
            <a:ext cx="87988" cy="879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 name="Triangle 283"/>
          <p:cNvSpPr/>
          <p:nvPr/>
        </p:nvSpPr>
        <p:spPr>
          <a:xfrm>
            <a:off x="1743749" y="4518648"/>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3" name="Triangle 284"/>
          <p:cNvSpPr/>
          <p:nvPr/>
        </p:nvSpPr>
        <p:spPr>
          <a:xfrm>
            <a:off x="1851528" y="4389819"/>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4" name="Triangle 285"/>
          <p:cNvSpPr/>
          <p:nvPr/>
        </p:nvSpPr>
        <p:spPr>
          <a:xfrm>
            <a:off x="1728357" y="4416132"/>
            <a:ext cx="102066" cy="87988"/>
          </a:xfrm>
          <a:prstGeom prst="triangle">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5" name="Triangle 286"/>
          <p:cNvSpPr/>
          <p:nvPr/>
        </p:nvSpPr>
        <p:spPr>
          <a:xfrm>
            <a:off x="1831990" y="4488934"/>
            <a:ext cx="102066" cy="87988"/>
          </a:xfrm>
          <a:prstGeom prst="triangl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10" name="Rounded Rectangle 909"/>
          <p:cNvSpPr/>
          <p:nvPr/>
        </p:nvSpPr>
        <p:spPr>
          <a:xfrm>
            <a:off x="618550" y="942920"/>
            <a:ext cx="2825738" cy="3880019"/>
          </a:xfrm>
          <a:prstGeom prst="roundRect">
            <a:avLst>
              <a:gd name="adj" fmla="val 5256"/>
            </a:avLst>
          </a:prstGeom>
          <a:no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2" name="Rectangle 231"/>
          <p:cNvSpPr/>
          <p:nvPr/>
        </p:nvSpPr>
        <p:spPr>
          <a:xfrm>
            <a:off x="1254989" y="711303"/>
            <a:ext cx="1919115" cy="523220"/>
          </a:xfrm>
          <a:prstGeom prst="rect">
            <a:avLst/>
          </a:prstGeom>
          <a:solidFill>
            <a:srgbClr val="FFFFFF"/>
          </a:solidFill>
        </p:spPr>
        <p:txBody>
          <a:bodyPr wrap="none">
            <a:spAutoFit/>
          </a:bodyPr>
          <a:lstStyle/>
          <a:p>
            <a:r>
              <a:rPr lang="en-US" sz="2800" kern="0" dirty="0" smtClean="0">
                <a:cs typeface="Oswald Regular"/>
              </a:rPr>
              <a:t>Group of 2</a:t>
            </a:r>
            <a:endParaRPr lang="en-US" sz="2800" dirty="0">
              <a:cs typeface="Oswald Regular"/>
            </a:endParaRPr>
          </a:p>
        </p:txBody>
      </p:sp>
      <p:sp>
        <p:nvSpPr>
          <p:cNvPr id="234" name="Rounded Rectangle 233"/>
          <p:cNvSpPr/>
          <p:nvPr/>
        </p:nvSpPr>
        <p:spPr>
          <a:xfrm>
            <a:off x="3572947" y="942920"/>
            <a:ext cx="2821566" cy="3880019"/>
          </a:xfrm>
          <a:prstGeom prst="roundRect">
            <a:avLst>
              <a:gd name="adj" fmla="val 5256"/>
            </a:avLst>
          </a:prstGeom>
          <a:noFill/>
          <a:ln w="1270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7" name="Rectangle 236"/>
          <p:cNvSpPr/>
          <p:nvPr/>
        </p:nvSpPr>
        <p:spPr>
          <a:xfrm>
            <a:off x="6532882" y="880771"/>
            <a:ext cx="2517771" cy="12003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rgbClr val="000000"/>
                </a:solidFill>
                <a:cs typeface="Helvetica Neue Light"/>
              </a:rPr>
              <a:t>Sche</a:t>
            </a:r>
            <a:r>
              <a:rPr lang="en-US" sz="2400" kern="0" dirty="0" smtClean="0">
                <a:solidFill>
                  <a:schemeClr val="tx1"/>
                </a:solidFill>
                <a:cs typeface="Helvetica Neue Light"/>
              </a:rPr>
              <a:t>dule </a:t>
            </a:r>
            <a:r>
              <a:rPr lang="en-US" sz="2400" b="1" kern="0" dirty="0" smtClean="0">
                <a:solidFill>
                  <a:schemeClr val="tx1"/>
                </a:solidFill>
                <a:cs typeface="Helvetica Neue"/>
              </a:rPr>
              <a:t>group </a:t>
            </a:r>
            <a:r>
              <a:rPr lang="en-US" sz="2400" kern="0" dirty="0" smtClean="0">
                <a:solidFill>
                  <a:schemeClr val="tx1"/>
                </a:solidFill>
                <a:cs typeface="Helvetica Neue Light"/>
              </a:rPr>
              <a:t>of iterations at once</a:t>
            </a:r>
          </a:p>
        </p:txBody>
      </p:sp>
      <p:sp>
        <p:nvSpPr>
          <p:cNvPr id="238" name="Rectangle 237"/>
          <p:cNvSpPr/>
          <p:nvPr/>
        </p:nvSpPr>
        <p:spPr>
          <a:xfrm>
            <a:off x="6284329" y="2535055"/>
            <a:ext cx="2766324" cy="193899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rgbClr val="000000"/>
                </a:solidFill>
                <a:cs typeface="Helvetica Neue Light"/>
              </a:rPr>
              <a:t>Fault tolerance, scheduling, adding/removing nodes at group boundaries</a:t>
            </a:r>
            <a:endParaRPr kumimoji="0" lang="en-US" sz="2400" b="0" i="0" u="none" strike="noStrike" kern="0" cap="none" spc="0" normalizeH="0" noProof="0" dirty="0" smtClean="0">
              <a:ln>
                <a:noFill/>
              </a:ln>
              <a:solidFill>
                <a:schemeClr val="tx1"/>
              </a:solidFill>
              <a:effectLst/>
              <a:uLnTx/>
              <a:uFillTx/>
              <a:cs typeface="Helvetica Neue Light"/>
            </a:endParaRPr>
          </a:p>
        </p:txBody>
      </p:sp>
      <p:sp>
        <p:nvSpPr>
          <p:cNvPr id="239" name="Rectangle 238"/>
          <p:cNvSpPr/>
          <p:nvPr/>
        </p:nvSpPr>
        <p:spPr>
          <a:xfrm>
            <a:off x="4201660" y="712935"/>
            <a:ext cx="1919115" cy="523220"/>
          </a:xfrm>
          <a:prstGeom prst="rect">
            <a:avLst/>
          </a:prstGeom>
          <a:solidFill>
            <a:srgbClr val="FFFFFF"/>
          </a:solidFill>
        </p:spPr>
        <p:txBody>
          <a:bodyPr wrap="none">
            <a:spAutoFit/>
          </a:bodyPr>
          <a:lstStyle/>
          <a:p>
            <a:r>
              <a:rPr lang="en-US" sz="2800" kern="0" dirty="0" smtClean="0">
                <a:cs typeface="Oswald Regular"/>
              </a:rPr>
              <a:t>Group of 2</a:t>
            </a:r>
            <a:endParaRPr lang="en-US" sz="2800" dirty="0">
              <a:cs typeface="Oswald Regular"/>
            </a:endParaRPr>
          </a:p>
        </p:txBody>
      </p:sp>
      <p:cxnSp>
        <p:nvCxnSpPr>
          <p:cNvPr id="240" name="Straight Arrow Connector 239"/>
          <p:cNvCxnSpPr/>
          <p:nvPr/>
        </p:nvCxnSpPr>
        <p:spPr>
          <a:xfrm flipH="1">
            <a:off x="3444288" y="2166141"/>
            <a:ext cx="67774" cy="1085463"/>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3" name="Straight Arrow Connector 242"/>
          <p:cNvCxnSpPr/>
          <p:nvPr/>
        </p:nvCxnSpPr>
        <p:spPr>
          <a:xfrm flipH="1">
            <a:off x="3444288" y="2177337"/>
            <a:ext cx="67774" cy="2336015"/>
          </a:xfrm>
          <a:prstGeom prst="straightConnector1">
            <a:avLst/>
          </a:prstGeom>
          <a:ln w="6350" cmpd="sng">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703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2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2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2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1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4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4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4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5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 grpId="0" animBg="1"/>
      <p:bldP spid="731" grpId="0" animBg="1"/>
      <p:bldP spid="732" grpId="0" animBg="1"/>
      <p:bldP spid="733" grpId="0" animBg="1"/>
      <p:bldP spid="734" grpId="0" animBg="1"/>
      <p:bldP spid="735" grpId="0" animBg="1"/>
      <p:bldP spid="736" grpId="0" animBg="1"/>
      <p:bldP spid="737" grpId="0" animBg="1"/>
      <p:bldP spid="804" grpId="0" animBg="1"/>
      <p:bldP spid="805" grpId="0" animBg="1"/>
      <p:bldP spid="806" grpId="0" animBg="1"/>
      <p:bldP spid="807" grpId="0" animBg="1"/>
      <p:bldP spid="808" grpId="0" animBg="1"/>
      <p:bldP spid="809" grpId="0" animBg="1"/>
      <p:bldP spid="810" grpId="0" animBg="1"/>
      <p:bldP spid="811" grpId="0" animBg="1"/>
      <p:bldP spid="812" grpId="0" animBg="1"/>
      <p:bldP spid="813" grpId="0" animBg="1"/>
      <p:bldP spid="814" grpId="0" animBg="1"/>
      <p:bldP spid="815" grpId="0" animBg="1"/>
      <p:bldP spid="816" grpId="0" animBg="1"/>
      <p:bldP spid="817" grpId="0" animBg="1"/>
      <p:bldP spid="738" grpId="0" animBg="1"/>
      <p:bldP spid="739" grpId="0" animBg="1"/>
      <p:bldP spid="740" grpId="0" animBg="1"/>
      <p:bldP spid="741" grpId="0" animBg="1"/>
      <p:bldP spid="818" grpId="0" animBg="1"/>
      <p:bldP spid="819" grpId="0" animBg="1"/>
      <p:bldP spid="820" grpId="0" animBg="1"/>
      <p:bldP spid="821" grpId="0" animBg="1"/>
      <p:bldP spid="822" grpId="0" animBg="1"/>
      <p:bldP spid="823" grpId="0" animBg="1"/>
      <p:bldP spid="824" grpId="0" animBg="1"/>
      <p:bldP spid="825" grpId="0" animBg="1"/>
      <p:bldP spid="910" grpId="0" animBg="1"/>
      <p:bldP spid="232" grpId="0" animBg="1"/>
      <p:bldP spid="234" grpId="0" animBg="1"/>
      <p:bldP spid="237" grpId="0"/>
      <p:bldP spid="238" grpId="0"/>
      <p:bldP spid="2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28</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a:effectLst>
                  <a:glow rad="127000">
                    <a:srgbClr val="0071C5">
                      <a:alpha val="2000"/>
                    </a:srgbClr>
                  </a:glow>
                </a:effectLst>
                <a:ea typeface="Calibri" panose="020F0502020204030204" pitchFamily="34" charset="0"/>
                <a:cs typeface="Times New Roman" panose="02020603050405020304" pitchFamily="18" charset="0"/>
              </a:rPr>
              <a:t>Reducing Scheduling Overheads with Drizzle</a:t>
            </a:r>
          </a:p>
        </p:txBody>
      </p:sp>
      <p:pic>
        <p:nvPicPr>
          <p:cNvPr id="5" name="Picture 4"/>
          <p:cNvPicPr>
            <a:picLocks noChangeAspect="1"/>
          </p:cNvPicPr>
          <p:nvPr/>
        </p:nvPicPr>
        <p:blipFill>
          <a:blip r:embed="rId2"/>
          <a:stretch>
            <a:fillRect/>
          </a:stretch>
        </p:blipFill>
        <p:spPr>
          <a:xfrm>
            <a:off x="2279705" y="1123824"/>
            <a:ext cx="4827339" cy="3049184"/>
          </a:xfrm>
          <a:prstGeom prst="rect">
            <a:avLst/>
          </a:prstGeom>
        </p:spPr>
      </p:pic>
      <p:sp>
        <p:nvSpPr>
          <p:cNvPr id="6" name="Rectangle 5"/>
          <p:cNvSpPr/>
          <p:nvPr/>
        </p:nvSpPr>
        <p:spPr>
          <a:xfrm>
            <a:off x="549547" y="4852010"/>
            <a:ext cx="7559113" cy="246221"/>
          </a:xfrm>
          <a:prstGeom prst="rect">
            <a:avLst/>
          </a:prstGeom>
        </p:spPr>
        <p:txBody>
          <a:bodyPr wrap="square">
            <a:spAutoFit/>
          </a:bodyPr>
          <a:lstStyle/>
          <a:p>
            <a:pPr algn="ctr"/>
            <a:r>
              <a:rPr lang="en-US" sz="1000" dirty="0">
                <a:solidFill>
                  <a:schemeClr val="tx1">
                    <a:lumMod val="20000"/>
                    <a:lumOff val="80000"/>
                  </a:schemeClr>
                </a:solidFill>
              </a:rPr>
              <a:t>For more complete information about performance and benchmark results, visit www.intel.com/benchmarks. </a:t>
            </a:r>
          </a:p>
        </p:txBody>
      </p:sp>
    </p:spTree>
    <p:extLst>
      <p:ext uri="{BB962C8B-B14F-4D97-AF65-F5344CB8AC3E}">
        <p14:creationId xmlns:p14="http://schemas.microsoft.com/office/powerpoint/2010/main" val="37576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29</a:t>
            </a:fld>
            <a:endParaRPr lang="en-US" dirty="0"/>
          </a:p>
        </p:txBody>
      </p:sp>
      <p:sp>
        <p:nvSpPr>
          <p:cNvPr id="4" name="Title 3"/>
          <p:cNvSpPr>
            <a:spLocks noGrp="1"/>
          </p:cNvSpPr>
          <p:nvPr>
            <p:ph type="title"/>
          </p:nvPr>
        </p:nvSpPr>
        <p:spPr>
          <a:xfrm>
            <a:off x="521515" y="0"/>
            <a:ext cx="8229600" cy="439297"/>
          </a:xfrm>
        </p:spPr>
        <p:txBody>
          <a:bodyPr/>
          <a:lstStyle/>
          <a:p>
            <a:pPr algn="ctr"/>
            <a:r>
              <a:rPr lang="en-US" dirty="0" smtClean="0"/>
              <a:t>Drizzle – </a:t>
            </a:r>
            <a:r>
              <a:rPr lang="en-US" dirty="0" err="1" smtClean="0"/>
              <a:t>BigDL</a:t>
            </a:r>
            <a:r>
              <a:rPr lang="en-US" dirty="0" smtClean="0"/>
              <a:t> Performance Improvement</a:t>
            </a:r>
            <a:br>
              <a:rPr lang="en-US" dirty="0" smtClean="0"/>
            </a:br>
            <a:r>
              <a:rPr lang="en-US" sz="2000" dirty="0" smtClean="0"/>
              <a:t>Your Mileage will vary…</a:t>
            </a:r>
            <a:endParaRPr lang="en-US" sz="2000" dirty="0"/>
          </a:p>
        </p:txBody>
      </p:sp>
      <p:graphicFrame>
        <p:nvGraphicFramePr>
          <p:cNvPr id="7" name="Chart 6"/>
          <p:cNvGraphicFramePr>
            <a:graphicFrameLocks/>
          </p:cNvGraphicFramePr>
          <p:nvPr>
            <p:extLst>
              <p:ext uri="{D42A27DB-BD31-4B8C-83A1-F6EECF244321}">
                <p14:modId xmlns:p14="http://schemas.microsoft.com/office/powerpoint/2010/main" val="3188650616"/>
              </p:ext>
            </p:extLst>
          </p:nvPr>
        </p:nvGraphicFramePr>
        <p:xfrm>
          <a:off x="3150416" y="772022"/>
          <a:ext cx="2486024" cy="35433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3227476423"/>
              </p:ext>
            </p:extLst>
          </p:nvPr>
        </p:nvGraphicFramePr>
        <p:xfrm>
          <a:off x="409043" y="739313"/>
          <a:ext cx="2628901" cy="34575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nvPr>
        </p:nvGraphicFramePr>
        <p:xfrm>
          <a:off x="5462652" y="742949"/>
          <a:ext cx="3543300" cy="3457575"/>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521515" y="4196890"/>
            <a:ext cx="1878785" cy="246221"/>
          </a:xfrm>
          <a:prstGeom prst="rect">
            <a:avLst/>
          </a:prstGeom>
          <a:noFill/>
        </p:spPr>
        <p:txBody>
          <a:bodyPr vert="horz" wrap="square" lIns="0" tIns="0" rIns="0" bIns="0" rtlCol="0">
            <a:spAutoFit/>
          </a:bodyPr>
          <a:lstStyle/>
          <a:p>
            <a:r>
              <a:rPr lang="en-US" sz="1600" dirty="0" smtClean="0">
                <a:solidFill>
                  <a:srgbClr val="003C71"/>
                </a:solidFill>
              </a:rPr>
              <a:t>15% improvement</a:t>
            </a:r>
          </a:p>
        </p:txBody>
      </p:sp>
      <p:sp>
        <p:nvSpPr>
          <p:cNvPr id="11" name="TextBox 10"/>
          <p:cNvSpPr txBox="1"/>
          <p:nvPr/>
        </p:nvSpPr>
        <p:spPr>
          <a:xfrm>
            <a:off x="3512430" y="4196889"/>
            <a:ext cx="1878785" cy="246221"/>
          </a:xfrm>
          <a:prstGeom prst="rect">
            <a:avLst/>
          </a:prstGeom>
          <a:noFill/>
        </p:spPr>
        <p:txBody>
          <a:bodyPr vert="horz" wrap="square" lIns="0" tIns="0" rIns="0" bIns="0" rtlCol="0">
            <a:spAutoFit/>
          </a:bodyPr>
          <a:lstStyle/>
          <a:p>
            <a:r>
              <a:rPr lang="en-US" sz="1600" dirty="0" smtClean="0">
                <a:solidFill>
                  <a:srgbClr val="FD9208"/>
                </a:solidFill>
              </a:rPr>
              <a:t>24% improvement</a:t>
            </a:r>
          </a:p>
        </p:txBody>
      </p:sp>
      <p:sp>
        <p:nvSpPr>
          <p:cNvPr id="12" name="TextBox 11"/>
          <p:cNvSpPr txBox="1"/>
          <p:nvPr/>
        </p:nvSpPr>
        <p:spPr>
          <a:xfrm>
            <a:off x="6340186" y="4196888"/>
            <a:ext cx="1878785" cy="246221"/>
          </a:xfrm>
          <a:prstGeom prst="rect">
            <a:avLst/>
          </a:prstGeom>
          <a:noFill/>
        </p:spPr>
        <p:txBody>
          <a:bodyPr vert="horz" wrap="square" lIns="0" tIns="0" rIns="0" bIns="0" rtlCol="0">
            <a:spAutoFit/>
          </a:bodyPr>
          <a:lstStyle/>
          <a:p>
            <a:r>
              <a:rPr lang="en-US" sz="1600" dirty="0" smtClean="0">
                <a:solidFill>
                  <a:schemeClr val="accent6">
                    <a:lumMod val="50000"/>
                  </a:schemeClr>
                </a:solidFill>
              </a:rPr>
              <a:t>10% improvement</a:t>
            </a:r>
          </a:p>
        </p:txBody>
      </p:sp>
      <p:sp>
        <p:nvSpPr>
          <p:cNvPr id="14" name="Rectangle 13"/>
          <p:cNvSpPr/>
          <p:nvPr/>
        </p:nvSpPr>
        <p:spPr>
          <a:xfrm>
            <a:off x="1524525" y="3826961"/>
            <a:ext cx="1071127" cy="307777"/>
          </a:xfrm>
          <a:prstGeom prst="rect">
            <a:avLst/>
          </a:prstGeom>
          <a:solidFill>
            <a:schemeClr val="bg1"/>
          </a:solidFill>
        </p:spPr>
        <p:txBody>
          <a:bodyPr wrap="none">
            <a:spAutoFit/>
          </a:bodyPr>
          <a:lstStyle/>
          <a:p>
            <a:r>
              <a:rPr lang="en-US" sz="1400" dirty="0" smtClean="0">
                <a:cs typeface="Oswald Regular"/>
              </a:rPr>
              <a:t>Group Size</a:t>
            </a:r>
            <a:endParaRPr lang="en-US" sz="1400" dirty="0">
              <a:cs typeface="Oswald Regular"/>
            </a:endParaRPr>
          </a:p>
        </p:txBody>
      </p:sp>
      <p:sp>
        <p:nvSpPr>
          <p:cNvPr id="15" name="Rectangle 14"/>
          <p:cNvSpPr/>
          <p:nvPr/>
        </p:nvSpPr>
        <p:spPr>
          <a:xfrm>
            <a:off x="4100751" y="3970716"/>
            <a:ext cx="1071127" cy="307777"/>
          </a:xfrm>
          <a:prstGeom prst="rect">
            <a:avLst/>
          </a:prstGeom>
          <a:solidFill>
            <a:schemeClr val="bg1"/>
          </a:solidFill>
        </p:spPr>
        <p:txBody>
          <a:bodyPr wrap="none">
            <a:spAutoFit/>
          </a:bodyPr>
          <a:lstStyle/>
          <a:p>
            <a:r>
              <a:rPr lang="en-US" sz="1400" dirty="0" smtClean="0">
                <a:cs typeface="Oswald Regular"/>
              </a:rPr>
              <a:t>Group Size</a:t>
            </a:r>
            <a:endParaRPr lang="en-US" sz="1400" dirty="0">
              <a:cs typeface="Oswald Regular"/>
            </a:endParaRPr>
          </a:p>
        </p:txBody>
      </p:sp>
      <p:sp>
        <p:nvSpPr>
          <p:cNvPr id="16" name="Rectangle 15"/>
          <p:cNvSpPr/>
          <p:nvPr/>
        </p:nvSpPr>
        <p:spPr>
          <a:xfrm>
            <a:off x="6990021" y="3878268"/>
            <a:ext cx="1071127" cy="307777"/>
          </a:xfrm>
          <a:prstGeom prst="rect">
            <a:avLst/>
          </a:prstGeom>
          <a:solidFill>
            <a:schemeClr val="bg1"/>
          </a:solidFill>
        </p:spPr>
        <p:txBody>
          <a:bodyPr wrap="none">
            <a:spAutoFit/>
          </a:bodyPr>
          <a:lstStyle/>
          <a:p>
            <a:r>
              <a:rPr lang="en-US" sz="1400" dirty="0" smtClean="0">
                <a:cs typeface="Oswald Regular"/>
              </a:rPr>
              <a:t>Group Size</a:t>
            </a:r>
            <a:endParaRPr lang="en-US" sz="1400" dirty="0">
              <a:cs typeface="Oswald Regular"/>
            </a:endParaRPr>
          </a:p>
        </p:txBody>
      </p:sp>
      <p:sp>
        <p:nvSpPr>
          <p:cNvPr id="5" name="Rectangle 4"/>
          <p:cNvSpPr/>
          <p:nvPr/>
        </p:nvSpPr>
        <p:spPr>
          <a:xfrm>
            <a:off x="3881414" y="1596044"/>
            <a:ext cx="117008" cy="2374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7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solidFill>
                  <a:prstClr val="white"/>
                </a:solidFill>
              </a:rPr>
              <a:pPr/>
              <a:t>3</a:t>
            </a:fld>
            <a:endParaRPr lang="en-US" dirty="0">
              <a:solidFill>
                <a:prstClr val="white"/>
              </a:solidFill>
            </a:endParaRPr>
          </a:p>
        </p:txBody>
      </p:sp>
      <p:pic>
        <p:nvPicPr>
          <p:cNvPr id="6" name="Picture 5"/>
          <p:cNvPicPr>
            <a:picLocks noChangeAspect="1"/>
          </p:cNvPicPr>
          <p:nvPr/>
        </p:nvPicPr>
        <p:blipFill>
          <a:blip r:embed="rId2"/>
          <a:stretch>
            <a:fillRect/>
          </a:stretch>
        </p:blipFill>
        <p:spPr>
          <a:xfrm>
            <a:off x="3131524" y="1227963"/>
            <a:ext cx="3649980" cy="3416830"/>
          </a:xfrm>
          <a:prstGeom prst="rect">
            <a:avLst/>
          </a:prstGeom>
        </p:spPr>
      </p:pic>
      <p:pic>
        <p:nvPicPr>
          <p:cNvPr id="7" name="Picture 6"/>
          <p:cNvPicPr>
            <a:picLocks noChangeAspect="1"/>
          </p:cNvPicPr>
          <p:nvPr/>
        </p:nvPicPr>
        <p:blipFill>
          <a:blip r:embed="rId3"/>
          <a:stretch>
            <a:fillRect/>
          </a:stretch>
        </p:blipFill>
        <p:spPr>
          <a:xfrm>
            <a:off x="5653293" y="1242098"/>
            <a:ext cx="3486478" cy="3402695"/>
          </a:xfrm>
          <a:prstGeom prst="rect">
            <a:avLst/>
          </a:prstGeom>
        </p:spPr>
      </p:pic>
      <p:sp>
        <p:nvSpPr>
          <p:cNvPr id="10" name="Rectangle 9"/>
          <p:cNvSpPr/>
          <p:nvPr/>
        </p:nvSpPr>
        <p:spPr>
          <a:xfrm>
            <a:off x="4059696" y="34637"/>
            <a:ext cx="1024639" cy="784189"/>
          </a:xfrm>
          <a:prstGeom prst="rect">
            <a:avLst/>
          </a:prstGeom>
        </p:spPr>
        <p:txBody>
          <a:bodyPr wrap="none">
            <a:spAutoFit/>
          </a:bodyPr>
          <a:lstStyle/>
          <a:p>
            <a:pPr algn="ctr" defTabSz="685256"/>
            <a:r>
              <a:rPr lang="en-US" sz="4496" dirty="0" smtClean="0">
                <a:solidFill>
                  <a:srgbClr val="0070C0"/>
                </a:solidFill>
                <a:effectLst>
                  <a:glow rad="127000">
                    <a:srgbClr val="0071C5">
                      <a:alpha val="2000"/>
                    </a:srgbClr>
                  </a:glow>
                </a:effectLst>
                <a:latin typeface="Intel Clear Pro"/>
                <a:ea typeface="Calibri" panose="020F0502020204030204" pitchFamily="34" charset="0"/>
                <a:cs typeface="Times New Roman" panose="02020603050405020304" pitchFamily="18" charset="0"/>
              </a:rPr>
              <a:t>BIGDL</a:t>
            </a:r>
            <a:endParaRPr lang="en-US" sz="4496" dirty="0">
              <a:solidFill>
                <a:srgbClr val="0070C0"/>
              </a:solidFill>
              <a:effectLst>
                <a:glow rad="127000">
                  <a:srgbClr val="0071C5">
                    <a:alpha val="2000"/>
                  </a:srgbClr>
                </a:glow>
              </a:effectLst>
              <a:latin typeface="Intel Clear Pro"/>
              <a:ea typeface="Calibri" panose="020F0502020204030204" pitchFamily="34" charset="0"/>
              <a:cs typeface="Times New Roman" panose="02020603050405020304" pitchFamily="18" charset="0"/>
            </a:endParaRPr>
          </a:p>
        </p:txBody>
      </p:sp>
      <p:sp>
        <p:nvSpPr>
          <p:cNvPr id="11" name="TextBox 10"/>
          <p:cNvSpPr txBox="1"/>
          <p:nvPr/>
        </p:nvSpPr>
        <p:spPr>
          <a:xfrm>
            <a:off x="4229" y="793728"/>
            <a:ext cx="9135542" cy="279692"/>
          </a:xfrm>
          <a:prstGeom prst="rect">
            <a:avLst/>
          </a:prstGeom>
          <a:noFill/>
        </p:spPr>
        <p:txBody>
          <a:bodyPr wrap="square" lIns="0" tIns="0" rIns="0" bIns="0" rtlCol="0" anchor="ctr">
            <a:spAutoFit/>
          </a:bodyPr>
          <a:lstStyle>
            <a:defPPr>
              <a:defRPr lang="en-US"/>
            </a:defPPr>
            <a:lvl1pPr algn="ctr">
              <a:lnSpc>
                <a:spcPct val="85000"/>
              </a:lnSpc>
              <a:defRPr sz="2800">
                <a:solidFill>
                  <a:schemeClr val="accent5"/>
                </a:solidFill>
                <a:ea typeface="Intel Clear Light" panose="020B0404020203020204" pitchFamily="34" charset="0"/>
                <a:cs typeface="Intel Clear Light" panose="020B0404020203020204" pitchFamily="34" charset="0"/>
              </a:defRPr>
            </a:lvl1pPr>
          </a:lstStyle>
          <a:p>
            <a:pPr defTabSz="685166"/>
            <a:r>
              <a:rPr lang="en-US" sz="2098" kern="0" dirty="0" err="1" smtClean="0">
                <a:solidFill>
                  <a:srgbClr val="FFA300"/>
                </a:solidFill>
              </a:rPr>
              <a:t>Jupyter</a:t>
            </a:r>
            <a:r>
              <a:rPr lang="en-US" sz="2098" kern="0" dirty="0" smtClean="0">
                <a:solidFill>
                  <a:srgbClr val="FFA300"/>
                </a:solidFill>
              </a:rPr>
              <a:t>, Zeppelin notebooks and </a:t>
            </a:r>
            <a:r>
              <a:rPr lang="en-US" sz="2098" kern="0" dirty="0" err="1" smtClean="0">
                <a:solidFill>
                  <a:srgbClr val="FFA300"/>
                </a:solidFill>
              </a:rPr>
              <a:t>TensorBoard</a:t>
            </a:r>
            <a:r>
              <a:rPr lang="en-US" sz="2098" kern="0" dirty="0" smtClean="0">
                <a:solidFill>
                  <a:srgbClr val="FFA300"/>
                </a:solidFill>
              </a:rPr>
              <a:t> support</a:t>
            </a:r>
            <a:endParaRPr lang="en-US" sz="2098" kern="0" dirty="0">
              <a:solidFill>
                <a:srgbClr val="FFA300"/>
              </a:solidFill>
            </a:endParaRPr>
          </a:p>
        </p:txBody>
      </p:sp>
      <p:pic>
        <p:nvPicPr>
          <p:cNvPr id="8" name="Picture 7"/>
          <p:cNvPicPr>
            <a:picLocks noChangeAspect="1"/>
          </p:cNvPicPr>
          <p:nvPr/>
        </p:nvPicPr>
        <p:blipFill>
          <a:blip r:embed="rId4"/>
          <a:stretch>
            <a:fillRect/>
          </a:stretch>
        </p:blipFill>
        <p:spPr>
          <a:xfrm>
            <a:off x="0" y="1230869"/>
            <a:ext cx="3127295" cy="3425152"/>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3690" y="153503"/>
            <a:ext cx="969920" cy="480214"/>
          </a:xfrm>
          <a:prstGeom prst="rect">
            <a:avLst/>
          </a:prstGeom>
        </p:spPr>
      </p:pic>
    </p:spTree>
    <p:extLst>
      <p:ext uri="{BB962C8B-B14F-4D97-AF65-F5344CB8AC3E}">
        <p14:creationId xmlns:p14="http://schemas.microsoft.com/office/powerpoint/2010/main" val="1541148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30</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err="1" smtClean="0">
                <a:effectLst>
                  <a:glow rad="127000">
                    <a:srgbClr val="0071C5">
                      <a:alpha val="2000"/>
                    </a:srgbClr>
                  </a:glow>
                </a:effectLst>
                <a:ea typeface="Calibri" panose="020F0502020204030204" pitchFamily="34" charset="0"/>
                <a:cs typeface="Times New Roman" panose="02020603050405020304" pitchFamily="18" charset="0"/>
              </a:rPr>
              <a:t>cONCLUSION</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16" name="TextBox 15"/>
          <p:cNvSpPr txBox="1"/>
          <p:nvPr/>
        </p:nvSpPr>
        <p:spPr>
          <a:xfrm>
            <a:off x="104172" y="636340"/>
            <a:ext cx="9039828" cy="3785652"/>
          </a:xfrm>
          <a:prstGeom prst="rect">
            <a:avLst/>
          </a:prstGeom>
          <a:noFill/>
        </p:spPr>
        <p:txBody>
          <a:bodyPr wrap="square" rtlCol="0">
            <a:spAutoFit/>
          </a:bodyPr>
          <a:lstStyle/>
          <a:p>
            <a:pPr marL="177800" indent="-177800">
              <a:buFont typeface="Arial" panose="020B0604020202020204" pitchFamily="34" charset="0"/>
              <a:buChar char="•"/>
            </a:pPr>
            <a:r>
              <a:rPr lang="en-US" sz="2000" b="1" dirty="0" smtClean="0"/>
              <a:t>Deep Learning Spark jobs are somewhat unique</a:t>
            </a:r>
          </a:p>
          <a:p>
            <a:pPr marL="635000" lvl="1" indent="-177800">
              <a:buFont typeface="Arial" panose="020B0604020202020204" pitchFamily="34" charset="0"/>
              <a:buChar char="•"/>
            </a:pPr>
            <a:r>
              <a:rPr lang="en-US" sz="2000" b="1" dirty="0" smtClean="0"/>
              <a:t>Heavy master node load for large model parameter update</a:t>
            </a:r>
          </a:p>
          <a:p>
            <a:pPr marL="635000" lvl="1" indent="-177800">
              <a:buFont typeface="Arial" panose="020B0604020202020204" pitchFamily="34" charset="0"/>
              <a:buChar char="•"/>
            </a:pPr>
            <a:r>
              <a:rPr lang="en-US" sz="2000" b="1" dirty="0" smtClean="0"/>
              <a:t>Relatively short execution tasks (for fast model conversion)</a:t>
            </a:r>
          </a:p>
          <a:p>
            <a:pPr marL="635000" lvl="1" indent="-177800">
              <a:buFont typeface="Arial" panose="020B0604020202020204" pitchFamily="34" charset="0"/>
              <a:buChar char="•"/>
            </a:pPr>
            <a:r>
              <a:rPr lang="en-US" sz="2000" b="1" dirty="0" smtClean="0"/>
              <a:t>Scheduling/Comms sometimes takes ~50% of total task execution.</a:t>
            </a:r>
          </a:p>
          <a:p>
            <a:pPr marL="177800" indent="-177800">
              <a:buFont typeface="Arial" panose="020B0604020202020204" pitchFamily="34" charset="0"/>
              <a:buChar char="•"/>
            </a:pPr>
            <a:endParaRPr lang="en-US" sz="2000" b="1" dirty="0" smtClean="0"/>
          </a:p>
          <a:p>
            <a:pPr marL="177800" indent="-177800">
              <a:buFont typeface="Arial" panose="020B0604020202020204" pitchFamily="34" charset="0"/>
              <a:buChar char="•"/>
            </a:pPr>
            <a:r>
              <a:rPr lang="en-US" sz="2000" b="1" dirty="0" smtClean="0"/>
              <a:t>Deep Learning tasks are uniquely suited for optimization</a:t>
            </a:r>
          </a:p>
          <a:p>
            <a:r>
              <a:rPr lang="en-US" sz="2000" b="1" dirty="0" smtClean="0"/>
              <a:t>	* Distributed Parameter Manager to offload Master compute.</a:t>
            </a:r>
          </a:p>
          <a:p>
            <a:r>
              <a:rPr lang="en-US" sz="2000" b="1" dirty="0"/>
              <a:t>	* </a:t>
            </a:r>
            <a:r>
              <a:rPr lang="en-US" sz="2000" b="1" dirty="0" smtClean="0"/>
              <a:t>Drizzle takes advantage of repetitive nature of the tasks and static 	  	data partitioning.</a:t>
            </a:r>
          </a:p>
          <a:p>
            <a:endParaRPr lang="en-US" sz="2000" b="1" dirty="0"/>
          </a:p>
          <a:p>
            <a:endParaRPr lang="en-US" sz="2000" b="1" dirty="0" smtClean="0"/>
          </a:p>
          <a:p>
            <a:r>
              <a:rPr lang="en-US" sz="2000" b="1" dirty="0" smtClean="0"/>
              <a:t>* Need Spark committers community involvement </a:t>
            </a:r>
            <a:endParaRPr lang="en-US" sz="2000" b="1" dirty="0"/>
          </a:p>
        </p:txBody>
      </p:sp>
    </p:spTree>
    <p:extLst>
      <p:ext uri="{BB962C8B-B14F-4D97-AF65-F5344CB8AC3E}">
        <p14:creationId xmlns:p14="http://schemas.microsoft.com/office/powerpoint/2010/main" val="35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31</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Further Reading </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sym typeface="Wingdings" panose="05000000000000000000" pitchFamily="2" charset="2"/>
              </a:rPr>
              <a:t></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4" name="Rectangle 3"/>
          <p:cNvSpPr/>
          <p:nvPr/>
        </p:nvSpPr>
        <p:spPr>
          <a:xfrm>
            <a:off x="859870" y="864916"/>
            <a:ext cx="7738845" cy="646331"/>
          </a:xfrm>
          <a:prstGeom prst="rect">
            <a:avLst/>
          </a:prstGeom>
        </p:spPr>
        <p:txBody>
          <a:bodyPr wrap="square">
            <a:spAutoFit/>
          </a:bodyPr>
          <a:lstStyle/>
          <a:p>
            <a:pPr algn="ctr"/>
            <a:r>
              <a:rPr lang="en-US" b="1" u="sng" dirty="0">
                <a:solidFill>
                  <a:srgbClr val="0070C0"/>
                </a:solidFill>
              </a:rPr>
              <a:t>https://github.com/intel-analytics/BigDL/tree/new_parametermanager_drizzle</a:t>
            </a:r>
          </a:p>
        </p:txBody>
      </p:sp>
      <p:sp>
        <p:nvSpPr>
          <p:cNvPr id="7" name="Rectangle 6"/>
          <p:cNvSpPr/>
          <p:nvPr/>
        </p:nvSpPr>
        <p:spPr>
          <a:xfrm>
            <a:off x="859869" y="1604546"/>
            <a:ext cx="7738845" cy="369332"/>
          </a:xfrm>
          <a:prstGeom prst="rect">
            <a:avLst/>
          </a:prstGeom>
        </p:spPr>
        <p:txBody>
          <a:bodyPr wrap="square">
            <a:spAutoFit/>
          </a:bodyPr>
          <a:lstStyle/>
          <a:p>
            <a:pPr algn="ctr"/>
            <a:r>
              <a:rPr lang="en-US" b="1" u="sng" dirty="0">
                <a:solidFill>
                  <a:srgbClr val="0070C0"/>
                </a:solidFill>
              </a:rPr>
              <a:t>https://github.com/amplab/drizzle-spark</a:t>
            </a:r>
          </a:p>
        </p:txBody>
      </p:sp>
      <p:sp>
        <p:nvSpPr>
          <p:cNvPr id="8" name="Rectangle 7"/>
          <p:cNvSpPr/>
          <p:nvPr/>
        </p:nvSpPr>
        <p:spPr>
          <a:xfrm>
            <a:off x="859868" y="2138196"/>
            <a:ext cx="7738845" cy="369332"/>
          </a:xfrm>
          <a:prstGeom prst="rect">
            <a:avLst/>
          </a:prstGeom>
        </p:spPr>
        <p:txBody>
          <a:bodyPr wrap="square">
            <a:spAutoFit/>
          </a:bodyPr>
          <a:lstStyle/>
          <a:p>
            <a:pPr algn="ctr"/>
            <a:r>
              <a:rPr lang="en-US" b="1" u="sng" dirty="0">
                <a:solidFill>
                  <a:srgbClr val="0070C0"/>
                </a:solidFill>
              </a:rPr>
              <a:t>http://shivaram.org/publications/drizzle-sosp17.pdf</a:t>
            </a:r>
          </a:p>
        </p:txBody>
      </p:sp>
      <p:sp>
        <p:nvSpPr>
          <p:cNvPr id="9" name="Rectangle 8"/>
          <p:cNvSpPr/>
          <p:nvPr/>
        </p:nvSpPr>
        <p:spPr>
          <a:xfrm>
            <a:off x="859868" y="2956562"/>
            <a:ext cx="7738845" cy="646331"/>
          </a:xfrm>
          <a:prstGeom prst="rect">
            <a:avLst/>
          </a:prstGeom>
        </p:spPr>
        <p:txBody>
          <a:bodyPr wrap="square">
            <a:spAutoFit/>
          </a:bodyPr>
          <a:lstStyle/>
          <a:p>
            <a:pPr algn="ctr"/>
            <a:r>
              <a:rPr lang="en-US" b="1" u="sng" dirty="0" smtClean="0">
                <a:solidFill>
                  <a:srgbClr val="0070C0"/>
                </a:solidFill>
              </a:rPr>
              <a:t>Spark Summit 2018: a deeper technical discussion on these topics</a:t>
            </a:r>
          </a:p>
          <a:p>
            <a:pPr algn="ctr"/>
            <a:endParaRPr lang="en-US" b="1" u="sng" dirty="0">
              <a:solidFill>
                <a:srgbClr val="0070C0"/>
              </a:solidFill>
            </a:endParaRPr>
          </a:p>
        </p:txBody>
      </p:sp>
      <p:sp>
        <p:nvSpPr>
          <p:cNvPr id="10" name="Rectangle 9"/>
          <p:cNvSpPr/>
          <p:nvPr/>
        </p:nvSpPr>
        <p:spPr>
          <a:xfrm>
            <a:off x="2464824" y="3701106"/>
            <a:ext cx="4528932" cy="400110"/>
          </a:xfrm>
          <a:prstGeom prst="rect">
            <a:avLst/>
          </a:prstGeom>
        </p:spPr>
        <p:txBody>
          <a:bodyPr wrap="none">
            <a:spAutoFit/>
          </a:bodyPr>
          <a:lstStyle/>
          <a:p>
            <a:pPr defTabSz="685256"/>
            <a:r>
              <a:rPr lang="en-US" sz="2000" b="1" dirty="0" smtClean="0">
                <a:solidFill>
                  <a:srgbClr val="00B0F0"/>
                </a:solidFill>
                <a:latin typeface="Intel Clear "/>
              </a:rPr>
              <a:t>www.linkedin.com/in/sergeyermolin</a:t>
            </a:r>
            <a:endParaRPr lang="en-US" sz="2000" b="1" dirty="0">
              <a:solidFill>
                <a:srgbClr val="00B0F0"/>
              </a:solidFill>
              <a:latin typeface="Intel Clear "/>
            </a:endParaRPr>
          </a:p>
        </p:txBody>
      </p:sp>
    </p:spTree>
    <p:extLst>
      <p:ext uri="{BB962C8B-B14F-4D97-AF65-F5344CB8AC3E}">
        <p14:creationId xmlns:p14="http://schemas.microsoft.com/office/powerpoint/2010/main" val="366529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49963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33</a:t>
            </a:fld>
            <a:endParaRPr lang="en-US" dirty="0"/>
          </a:p>
        </p:txBody>
      </p:sp>
      <p:sp>
        <p:nvSpPr>
          <p:cNvPr id="3" name="Titel 2"/>
          <p:cNvSpPr>
            <a:spLocks noGrp="1"/>
          </p:cNvSpPr>
          <p:nvPr>
            <p:ph type="title"/>
          </p:nvPr>
        </p:nvSpPr>
        <p:spPr/>
        <p:txBody>
          <a:bodyPr/>
          <a:lstStyle/>
          <a:p>
            <a:r>
              <a:rPr lang="en-US" dirty="0">
                <a:effectLst>
                  <a:glow rad="127000">
                    <a:srgbClr val="0071C5">
                      <a:alpha val="2000"/>
                    </a:srgbClr>
                  </a:glow>
                </a:effectLst>
                <a:latin typeface="Intel Clear Pro"/>
                <a:ea typeface="Calibri" panose="020F0502020204030204" pitchFamily="34" charset="0"/>
                <a:cs typeface="Times New Roman" panose="02020603050405020304" pitchFamily="18" charset="0"/>
              </a:rPr>
              <a:t>Legal Notices &amp; disclaimers</a:t>
            </a:r>
            <a:r>
              <a:rPr lang="en-US" dirty="0">
                <a:solidFill>
                  <a:srgbClr val="344C5E">
                    <a:lumMod val="75000"/>
                  </a:srgbClr>
                </a:solidFill>
                <a:effectLst>
                  <a:glow rad="127000">
                    <a:srgbClr val="0071C5">
                      <a:alpha val="2000"/>
                    </a:srgbClr>
                  </a:glow>
                </a:effectLst>
                <a:latin typeface="Intel Clear Pro"/>
                <a:ea typeface="Calibri" panose="020F0502020204030204" pitchFamily="34" charset="0"/>
                <a:cs typeface="Times New Roman" panose="02020603050405020304" pitchFamily="18" charset="0"/>
              </a:rPr>
              <a:t/>
            </a:r>
            <a:br>
              <a:rPr lang="en-US" dirty="0">
                <a:solidFill>
                  <a:srgbClr val="344C5E">
                    <a:lumMod val="75000"/>
                  </a:srgbClr>
                </a:solidFill>
                <a:effectLst>
                  <a:glow rad="127000">
                    <a:srgbClr val="0071C5">
                      <a:alpha val="2000"/>
                    </a:srgbClr>
                  </a:glow>
                </a:effectLst>
                <a:latin typeface="Intel Clear Pro"/>
                <a:ea typeface="Calibri" panose="020F0502020204030204" pitchFamily="34" charset="0"/>
                <a:cs typeface="Times New Roman" panose="02020603050405020304" pitchFamily="18" charset="0"/>
              </a:rPr>
            </a:br>
            <a:endParaRPr lang="de-DE" dirty="0"/>
          </a:p>
        </p:txBody>
      </p:sp>
      <p:sp>
        <p:nvSpPr>
          <p:cNvPr id="4" name="Inhaltsplatzhalter 3"/>
          <p:cNvSpPr>
            <a:spLocks noGrp="1"/>
          </p:cNvSpPr>
          <p:nvPr>
            <p:ph sz="quarter" idx="13"/>
          </p:nvPr>
        </p:nvSpPr>
        <p:spPr/>
        <p:txBody>
          <a:bodyPr/>
          <a:lstStyle/>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This document contains information on products, services and/or processes in development.  All information provided here is subject to change without notice. Contact your Intel representative to obtain the latest forecast, schedule, specifications and roadmaps.</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Intel technologies’ features and benefits depend on system configuration and may require enabled hardware, software or service activation. Learn more at intel.com, or from the OEM or retailer. No computer system can be absolutely secure. </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Tests document performance of components on a particular test, in specific systems. Differences in hardware, software, or configuration will affect actual performance. Consult other sources of information to evaluate performance as you consider your purchase. For more complete information about performance and benchmark results, visit </a:t>
            </a:r>
            <a:r>
              <a:rPr lang="en-US" sz="800" kern="0" dirty="0">
                <a:solidFill>
                  <a:srgbClr val="B1BABF">
                    <a:lumMod val="50000"/>
                  </a:srgbClr>
                </a:solidFill>
                <a:hlinkClick r:id="rId3"/>
              </a:rPr>
              <a:t>http://www.intel.com/performance</a:t>
            </a:r>
            <a:r>
              <a:rPr lang="en-US" sz="800" kern="0" dirty="0">
                <a:solidFill>
                  <a:srgbClr val="B1BABF">
                    <a:lumMod val="50000"/>
                  </a:srgbClr>
                </a:solidFill>
              </a:rPr>
              <a:t>.  </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Cost reduction scenarios described are intended as examples of how a given Intel-based product, in the specified circumstances and configurations, may affect future costs and provide cost savings.  Circumstances will vary.  Intel does not guarantee any costs or cost reduction.</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Statements in this document that refer to Intel’s plans and expectations for the quarter, the year, and the future, are forward-looking statements that involve a number of risks and uncertainties. A detailed discussion of the factors that could affect Intel’s results and plans is included in Intel’s SEC filings, including the annual report on Form 10-K.</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The products described may contain design defects or errors known as errata which may cause the product to deviate from published specifications. Current characterized errata are available on request.  </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No license (express or implied, by estoppel or otherwise) to any intellectual property rights is granted by this document.</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Intel does not control or audit third-party benchmark data or the web sites referenced in this document. You should visit the referenced web site and confirm whether referenced data are accurate. </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Intel, the Intel logo, Pentium, Celeron, Atom, Core, Xeon and others are trademarks of Intel Corporation in the U.S. and/or other countries. </a:t>
            </a:r>
            <a:br>
              <a:rPr lang="en-US" sz="800" kern="0" dirty="0">
                <a:solidFill>
                  <a:srgbClr val="B1BABF">
                    <a:lumMod val="50000"/>
                  </a:srgbClr>
                </a:solidFill>
              </a:rPr>
            </a:br>
            <a:r>
              <a:rPr lang="en-US" sz="800" kern="0" dirty="0">
                <a:solidFill>
                  <a:srgbClr val="B1BABF">
                    <a:lumMod val="50000"/>
                  </a:srgbClr>
                </a:solidFill>
              </a:rPr>
              <a:t>*Other names and brands may be claimed as the property of others. </a:t>
            </a:r>
          </a:p>
          <a:p>
            <a:pPr lvl="0" defTabSz="685800" fontAlgn="base">
              <a:lnSpc>
                <a:spcPct val="95000"/>
              </a:lnSpc>
              <a:spcBef>
                <a:spcPts val="800"/>
              </a:spcBef>
              <a:spcAft>
                <a:spcPct val="0"/>
              </a:spcAft>
              <a:buClr>
                <a:prstClr val="white"/>
              </a:buClr>
              <a:defRPr/>
            </a:pPr>
            <a:r>
              <a:rPr lang="en-US" sz="800" kern="0" dirty="0">
                <a:solidFill>
                  <a:srgbClr val="B1BABF">
                    <a:lumMod val="50000"/>
                  </a:srgbClr>
                </a:solidFill>
              </a:rPr>
              <a:t>© 2016 Intel Corporation. </a:t>
            </a:r>
          </a:p>
          <a:p>
            <a:endParaRPr lang="de-DE" sz="500" dirty="0"/>
          </a:p>
        </p:txBody>
      </p:sp>
      <p:sp>
        <p:nvSpPr>
          <p:cNvPr id="5" name="Footer Placeholder 4"/>
          <p:cNvSpPr>
            <a:spLocks noGrp="1"/>
          </p:cNvSpPr>
          <p:nvPr>
            <p:ph type="ftr" sz="quarter" idx="4294967295"/>
          </p:nvPr>
        </p:nvSpPr>
        <p:spPr>
          <a:xfrm>
            <a:off x="3028950" y="4767263"/>
            <a:ext cx="3086100" cy="274637"/>
          </a:xfrm>
          <a:prstGeom prst="rect">
            <a:avLst/>
          </a:prstGeom>
        </p:spPr>
        <p:txBody>
          <a:bodyPr/>
          <a:lstStyle/>
          <a:p>
            <a:r>
              <a:rPr lang="en-US" smtClean="0"/>
              <a:t>Intel Confidential</a:t>
            </a:r>
            <a:endParaRPr lang="en-US" dirty="0"/>
          </a:p>
        </p:txBody>
      </p:sp>
    </p:spTree>
    <p:extLst>
      <p:ext uri="{BB962C8B-B14F-4D97-AF65-F5344CB8AC3E}">
        <p14:creationId xmlns:p14="http://schemas.microsoft.com/office/powerpoint/2010/main" val="149166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007162" y="918208"/>
            <a:ext cx="2778974" cy="3471506"/>
          </a:xfrm>
          <a:prstGeom prst="roundRect">
            <a:avLst>
              <a:gd name="adj" fmla="val 1897"/>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355" rtlCol="0" anchor="t" anchorCtr="0"/>
          <a:lstStyle/>
          <a:p>
            <a:pPr algn="ctr" defTabSz="456777">
              <a:lnSpc>
                <a:spcPct val="70000"/>
              </a:lnSpc>
            </a:pPr>
            <a:r>
              <a:rPr lang="en-US" sz="2398" dirty="0">
                <a:solidFill>
                  <a:srgbClr val="00AEEF"/>
                </a:solidFill>
                <a:latin typeface="Intel Clear Pro"/>
              </a:rPr>
              <a:t>Solutions</a:t>
            </a:r>
          </a:p>
        </p:txBody>
      </p:sp>
      <p:sp>
        <p:nvSpPr>
          <p:cNvPr id="31" name="Rounded Rectangle 30"/>
          <p:cNvSpPr/>
          <p:nvPr/>
        </p:nvSpPr>
        <p:spPr>
          <a:xfrm>
            <a:off x="3180943" y="918208"/>
            <a:ext cx="2778974" cy="3471506"/>
          </a:xfrm>
          <a:prstGeom prst="roundRect">
            <a:avLst>
              <a:gd name="adj" fmla="val 1897"/>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355" rtlCol="0" anchor="t" anchorCtr="0"/>
          <a:lstStyle/>
          <a:p>
            <a:pPr algn="ctr" defTabSz="456777">
              <a:lnSpc>
                <a:spcPct val="70000"/>
              </a:lnSpc>
            </a:pPr>
            <a:r>
              <a:rPr lang="en-US" sz="2398" dirty="0">
                <a:solidFill>
                  <a:srgbClr val="00AEEF"/>
                </a:solidFill>
                <a:latin typeface="Intel Clear Pro"/>
              </a:rPr>
              <a:t>Cloud Service Providers</a:t>
            </a:r>
          </a:p>
        </p:txBody>
      </p:sp>
      <p:sp>
        <p:nvSpPr>
          <p:cNvPr id="8" name="Rounded Rectangle 7"/>
          <p:cNvSpPr/>
          <p:nvPr/>
        </p:nvSpPr>
        <p:spPr>
          <a:xfrm>
            <a:off x="348617" y="918208"/>
            <a:ext cx="2778974" cy="3471506"/>
          </a:xfrm>
          <a:prstGeom prst="roundRect">
            <a:avLst>
              <a:gd name="adj" fmla="val 1897"/>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355" rtlCol="0" anchor="t" anchorCtr="0"/>
          <a:lstStyle/>
          <a:p>
            <a:pPr algn="ctr" defTabSz="456777">
              <a:lnSpc>
                <a:spcPct val="70000"/>
              </a:lnSpc>
            </a:pPr>
            <a:r>
              <a:rPr lang="en-US" sz="2398" dirty="0">
                <a:solidFill>
                  <a:srgbClr val="00AEEF"/>
                </a:solidFill>
                <a:latin typeface="Intel Clear Pro"/>
              </a:rPr>
              <a:t>Platforms</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276" y="3064922"/>
            <a:ext cx="1514890" cy="64805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48508" y="1896884"/>
            <a:ext cx="1189061" cy="763377"/>
          </a:xfrm>
          <a:prstGeom prst="rect">
            <a:avLst/>
          </a:prstGeom>
        </p:spPr>
      </p:pic>
      <p:sp>
        <p:nvSpPr>
          <p:cNvPr id="41" name="AutoShape 8" descr="Image result for huawei white logo transparent"/>
          <p:cNvSpPr>
            <a:spLocks noChangeAspect="1" noChangeArrowheads="1"/>
          </p:cNvSpPr>
          <p:nvPr/>
        </p:nvSpPr>
        <p:spPr bwMode="auto">
          <a:xfrm>
            <a:off x="-23236" y="-131517"/>
            <a:ext cx="304236" cy="3042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71" tIns="45636" rIns="91271" bIns="45636" numCol="1" anchor="t" anchorCtr="0" compatLnSpc="1">
            <a:prstTxWarp prst="textNoShape">
              <a:avLst/>
            </a:prstTxWarp>
          </a:bodyPr>
          <a:lstStyle/>
          <a:p>
            <a:pPr defTabSz="456344"/>
            <a:endParaRPr lang="en-US" sz="2398">
              <a:solidFill>
                <a:prstClr val="black"/>
              </a:solidFill>
            </a:endParaRPr>
          </a:p>
        </p:txBody>
      </p:sp>
      <p:pic>
        <p:nvPicPr>
          <p:cNvPr id="71" name="Picture 2" descr="http://www.axeldata.com/content/wp-content/uploads/2013/08/cloudera_logo_white_40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85158" y="1932854"/>
            <a:ext cx="1385114" cy="2562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38862" y="2623946"/>
            <a:ext cx="1776356" cy="487277"/>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4525" y="2772458"/>
            <a:ext cx="2109143" cy="398913"/>
          </a:xfrm>
          <a:prstGeom prst="rect">
            <a:avLst/>
          </a:prstGeom>
        </p:spPr>
      </p:pic>
      <p:grpSp>
        <p:nvGrpSpPr>
          <p:cNvPr id="76" name="Group 75"/>
          <p:cNvGrpSpPr/>
          <p:nvPr/>
        </p:nvGrpSpPr>
        <p:grpSpPr>
          <a:xfrm>
            <a:off x="1213011" y="4001880"/>
            <a:ext cx="1702547" cy="421813"/>
            <a:chOff x="6846273" y="3559476"/>
            <a:chExt cx="2477483" cy="760588"/>
          </a:xfrm>
        </p:grpSpPr>
        <p:pic>
          <p:nvPicPr>
            <p:cNvPr id="77" name="Picture 7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46273" y="3559476"/>
              <a:ext cx="672128" cy="760588"/>
            </a:xfrm>
            <a:prstGeom prst="rect">
              <a:avLst/>
            </a:prstGeom>
          </p:spPr>
        </p:pic>
        <p:pic>
          <p:nvPicPr>
            <p:cNvPr id="78" name="Picture 7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493000" y="3559476"/>
              <a:ext cx="1830756" cy="760588"/>
            </a:xfrm>
            <a:prstGeom prst="rect">
              <a:avLst/>
            </a:prstGeom>
          </p:spPr>
        </p:pic>
      </p:grpSp>
      <p:pic>
        <p:nvPicPr>
          <p:cNvPr id="6" name="Picture 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115100" y="1015715"/>
            <a:ext cx="1519535" cy="1139652"/>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39553" y="3281305"/>
            <a:ext cx="1572601" cy="314798"/>
          </a:xfrm>
          <a:prstGeom prst="rect">
            <a:avLst/>
          </a:prstGeom>
        </p:spPr>
      </p:pic>
      <p:pic>
        <p:nvPicPr>
          <p:cNvPr id="4" name="Picture 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59943" y="1290730"/>
            <a:ext cx="1942782" cy="432099"/>
          </a:xfrm>
          <a:prstGeom prst="rect">
            <a:avLst/>
          </a:prstGeom>
        </p:spPr>
      </p:pic>
      <p:grpSp>
        <p:nvGrpSpPr>
          <p:cNvPr id="13" name="Group 12"/>
          <p:cNvGrpSpPr/>
          <p:nvPr/>
        </p:nvGrpSpPr>
        <p:grpSpPr>
          <a:xfrm>
            <a:off x="1073865" y="2246044"/>
            <a:ext cx="2009564" cy="407918"/>
            <a:chOff x="2901964" y="2806904"/>
            <a:chExt cx="2053405" cy="349080"/>
          </a:xfrm>
        </p:grpSpPr>
        <p:pic>
          <p:nvPicPr>
            <p:cNvPr id="72" name="Picture 71"/>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901964" y="2806904"/>
              <a:ext cx="309409" cy="349080"/>
            </a:xfrm>
            <a:prstGeom prst="rect">
              <a:avLst/>
            </a:prstGeom>
          </p:spPr>
        </p:pic>
        <p:pic>
          <p:nvPicPr>
            <p:cNvPr id="25" name="Picture 24"/>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p:blipFill>
          <p:spPr>
            <a:xfrm>
              <a:off x="3211372" y="2806904"/>
              <a:ext cx="1743997" cy="349080"/>
            </a:xfrm>
            <a:prstGeom prst="rect">
              <a:avLst/>
            </a:prstGeom>
          </p:spPr>
        </p:pic>
      </p:grpSp>
      <p:pic>
        <p:nvPicPr>
          <p:cNvPr id="1026" name="Picture 2"/>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4309606" y="2019975"/>
            <a:ext cx="951374" cy="5685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914400" y="10717"/>
            <a:ext cx="8229600" cy="869156"/>
          </a:xfrm>
        </p:spPr>
        <p:txBody>
          <a:bodyPr/>
          <a:lstStyle/>
          <a:p>
            <a:pPr algn="ctr"/>
            <a:r>
              <a:rPr lang="en-US" dirty="0" smtClean="0"/>
              <a:t>Building &amp; Deploying with </a:t>
            </a:r>
            <a:r>
              <a:rPr lang="en-US" dirty="0" err="1" smtClean="0"/>
              <a:t>BigDL</a:t>
            </a:r>
            <a:endParaRPr lang="en-US" dirty="0"/>
          </a:p>
        </p:txBody>
      </p:sp>
      <p:sp>
        <p:nvSpPr>
          <p:cNvPr id="12" name="Text Placeholder 11"/>
          <p:cNvSpPr>
            <a:spLocks noGrp="1"/>
          </p:cNvSpPr>
          <p:nvPr>
            <p:ph type="body" sz="quarter" idx="4294967295"/>
          </p:nvPr>
        </p:nvSpPr>
        <p:spPr>
          <a:xfrm>
            <a:off x="373750" y="4947088"/>
            <a:ext cx="8382000" cy="97631"/>
          </a:xfrm>
        </p:spPr>
        <p:txBody>
          <a:bodyPr/>
          <a:lstStyle/>
          <a:p>
            <a:r>
              <a:rPr lang="en-US" sz="788" dirty="0">
                <a:solidFill>
                  <a:schemeClr val="bg1">
                    <a:lumMod val="95000"/>
                  </a:schemeClr>
                </a:solidFill>
              </a:rPr>
              <a:t>*Other names and brands may be claimed as the property of others.</a:t>
            </a:r>
            <a:endParaRPr lang="en-US" sz="788" b="1" dirty="0">
              <a:solidFill>
                <a:schemeClr val="bg1">
                  <a:lumMod val="95000"/>
                </a:schemeClr>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3544464" y="1451635"/>
            <a:ext cx="2069911" cy="463301"/>
          </a:xfrm>
          <a:prstGeom prst="rect">
            <a:avLst/>
          </a:prstGeom>
        </p:spPr>
      </p:pic>
      <p:sp>
        <p:nvSpPr>
          <p:cNvPr id="24" name="TextBox 23"/>
          <p:cNvSpPr txBox="1"/>
          <p:nvPr/>
        </p:nvSpPr>
        <p:spPr>
          <a:xfrm>
            <a:off x="6914859" y="4543047"/>
            <a:ext cx="1866977" cy="253916"/>
          </a:xfrm>
          <a:prstGeom prst="rect">
            <a:avLst/>
          </a:prstGeom>
          <a:noFill/>
        </p:spPr>
        <p:txBody>
          <a:bodyPr wrap="square" rtlCol="0" anchor="b" anchorCtr="0">
            <a:spAutoFit/>
          </a:bodyPr>
          <a:lstStyle/>
          <a:p>
            <a:pPr algn="ctr" defTabSz="913532">
              <a:lnSpc>
                <a:spcPct val="70000"/>
              </a:lnSpc>
            </a:pPr>
            <a:r>
              <a:rPr lang="en-US" sz="1500" b="1" dirty="0">
                <a:solidFill>
                  <a:srgbClr val="FFC000"/>
                </a:solidFill>
              </a:rPr>
              <a:t>And Many More…</a:t>
            </a:r>
          </a:p>
        </p:txBody>
      </p:sp>
      <p:pic>
        <p:nvPicPr>
          <p:cNvPr id="16" name="Picture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76348" y="3210166"/>
            <a:ext cx="1974830" cy="1220135"/>
          </a:xfrm>
          <a:prstGeom prst="rect">
            <a:avLst/>
          </a:prstGeom>
        </p:spPr>
      </p:pic>
      <p:pic>
        <p:nvPicPr>
          <p:cNvPr id="17" name="Picture 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9647" y="3278213"/>
            <a:ext cx="855618" cy="855618"/>
          </a:xfrm>
          <a:prstGeom prst="rect">
            <a:avLst/>
          </a:prstGeom>
        </p:spPr>
      </p:pic>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17153" y="3391547"/>
            <a:ext cx="1325170" cy="761078"/>
          </a:xfrm>
          <a:prstGeom prst="rect">
            <a:avLst/>
          </a:prstGeom>
        </p:spPr>
      </p:pic>
      <p:pic>
        <p:nvPicPr>
          <p:cNvPr id="36" name="Picture 2" descr="Image result for qubole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77813" y="3636220"/>
            <a:ext cx="966025" cy="4392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47676" y="4473223"/>
            <a:ext cx="3827702" cy="424027"/>
          </a:xfrm>
          <a:prstGeom prst="rect">
            <a:avLst/>
          </a:prstGeom>
          <a:solidFill>
            <a:srgbClr val="FFC000"/>
          </a:solidFill>
        </p:spPr>
        <p:txBody>
          <a:bodyPr wrap="square">
            <a:spAutoFit/>
          </a:bodyPr>
          <a:lstStyle/>
          <a:p>
            <a:pPr algn="ctr" defTabSz="685800">
              <a:lnSpc>
                <a:spcPts val="2850"/>
              </a:lnSpc>
            </a:pPr>
            <a:r>
              <a:rPr lang="en-US" sz="1500" b="1" dirty="0" smtClean="0">
                <a:solidFill>
                  <a:prstClr val="black"/>
                </a:solidFill>
              </a:rPr>
              <a:t>https://bigdl-project.github.io</a:t>
            </a:r>
            <a:endParaRPr lang="en-US" sz="1600" dirty="0">
              <a:solidFill>
                <a:prstClr val="black"/>
              </a:solidFill>
            </a:endParaRPr>
          </a:p>
        </p:txBody>
      </p:sp>
      <p:sp>
        <p:nvSpPr>
          <p:cNvPr id="37" name="TextBox 36"/>
          <p:cNvSpPr txBox="1"/>
          <p:nvPr/>
        </p:nvSpPr>
        <p:spPr>
          <a:xfrm>
            <a:off x="373750" y="4467926"/>
            <a:ext cx="2787733" cy="438043"/>
          </a:xfrm>
          <a:prstGeom prst="rect">
            <a:avLst/>
          </a:prstGeom>
          <a:solidFill>
            <a:srgbClr val="0070C0"/>
          </a:solidFill>
          <a:ln>
            <a:gradFill flip="none" rotWithShape="1">
              <a:gsLst>
                <a:gs pos="0">
                  <a:schemeClr val="accent2">
                    <a:alpha val="0"/>
                  </a:schemeClr>
                </a:gs>
                <a:gs pos="50000">
                  <a:schemeClr val="accent2"/>
                </a:gs>
                <a:gs pos="100000">
                  <a:schemeClr val="accent2">
                    <a:alpha val="0"/>
                  </a:schemeClr>
                </a:gs>
              </a:gsLst>
              <a:lin ang="0" scaled="1"/>
              <a:tileRect/>
            </a:gradFill>
          </a:ln>
        </p:spPr>
        <p:txBody>
          <a:bodyPr vert="horz" wrap="square" lIns="91355" tIns="45678" rIns="91355" bIns="45678" rtlCol="0" anchor="ctr" anchorCtr="0">
            <a:noAutofit/>
          </a:bodyPr>
          <a:lstStyle/>
          <a:p>
            <a:pPr algn="ctr" defTabSz="685800"/>
            <a:r>
              <a:rPr lang="en-US" sz="1050" dirty="0">
                <a:solidFill>
                  <a:prstClr val="white"/>
                </a:solidFill>
              </a:rPr>
              <a:t>Open Source Community support:</a:t>
            </a:r>
          </a:p>
          <a:p>
            <a:pPr algn="ctr" defTabSz="685800"/>
            <a:r>
              <a:rPr lang="en-US" sz="1500" dirty="0">
                <a:solidFill>
                  <a:srgbClr val="00AEEF">
                    <a:lumMod val="40000"/>
                    <a:lumOff val="60000"/>
                  </a:srgbClr>
                </a:solidFill>
                <a:latin typeface="Intel Clear Pro"/>
              </a:rPr>
              <a:t>2270+ </a:t>
            </a:r>
            <a:r>
              <a:rPr lang="en-US" sz="1500" dirty="0">
                <a:solidFill>
                  <a:prstClr val="white"/>
                </a:solidFill>
                <a:latin typeface="Intel Clear Pro"/>
              </a:rPr>
              <a:t>stars </a:t>
            </a:r>
            <a:r>
              <a:rPr lang="en-US" sz="1500" dirty="0">
                <a:solidFill>
                  <a:prstClr val="white"/>
                </a:solidFill>
                <a:latin typeface="Arial" panose="020B0604020202020204" pitchFamily="34" charset="0"/>
                <a:cs typeface="Arial" panose="020B0604020202020204" pitchFamily="34" charset="0"/>
              </a:rPr>
              <a:t>|</a:t>
            </a:r>
            <a:r>
              <a:rPr lang="en-US" sz="1500" dirty="0">
                <a:solidFill>
                  <a:prstClr val="white"/>
                </a:solidFill>
                <a:latin typeface="Intel Clear Pro"/>
                <a:cs typeface="Arial" panose="020B0604020202020204" pitchFamily="34" charset="0"/>
              </a:rPr>
              <a:t> </a:t>
            </a:r>
            <a:r>
              <a:rPr lang="en-US" sz="1500" dirty="0">
                <a:solidFill>
                  <a:srgbClr val="00AEEF">
                    <a:lumMod val="40000"/>
                    <a:lumOff val="60000"/>
                  </a:srgbClr>
                </a:solidFill>
                <a:latin typeface="Intel Clear Pro"/>
              </a:rPr>
              <a:t>500+ </a:t>
            </a:r>
            <a:r>
              <a:rPr lang="en-US" sz="1500" dirty="0">
                <a:solidFill>
                  <a:prstClr val="white"/>
                </a:solidFill>
                <a:latin typeface="Intel Clear Pro"/>
              </a:rPr>
              <a:t>forks</a:t>
            </a:r>
            <a:r>
              <a:rPr lang="en-US" sz="1500" dirty="0">
                <a:solidFill>
                  <a:prstClr val="white"/>
                </a:solidFill>
                <a:latin typeface="Intel Clear Pro"/>
                <a:cs typeface="Arial" panose="020B0604020202020204" pitchFamily="34" charset="0"/>
              </a:rPr>
              <a:t> </a:t>
            </a:r>
            <a:r>
              <a:rPr lang="en-US" sz="1500" dirty="0">
                <a:solidFill>
                  <a:prstClr val="white"/>
                </a:solidFill>
                <a:latin typeface="Arial" panose="020B0604020202020204" pitchFamily="34" charset="0"/>
                <a:cs typeface="Arial" panose="020B0604020202020204" pitchFamily="34" charset="0"/>
              </a:rPr>
              <a:t>|</a:t>
            </a:r>
            <a:r>
              <a:rPr lang="en-US" sz="1500" dirty="0">
                <a:solidFill>
                  <a:prstClr val="white"/>
                </a:solidFill>
                <a:latin typeface="Intel Clear Pro"/>
                <a:cs typeface="Arial" panose="020B0604020202020204" pitchFamily="34" charset="0"/>
              </a:rPr>
              <a:t> </a:t>
            </a:r>
            <a:r>
              <a:rPr lang="en-US" sz="1500" dirty="0">
                <a:solidFill>
                  <a:srgbClr val="00AEEF">
                    <a:lumMod val="40000"/>
                    <a:lumOff val="60000"/>
                  </a:srgbClr>
                </a:solidFill>
                <a:latin typeface="Intel Clear Pro"/>
              </a:rPr>
              <a:t>50 </a:t>
            </a:r>
            <a:r>
              <a:rPr lang="en-US" sz="1500" dirty="0">
                <a:solidFill>
                  <a:prstClr val="white"/>
                </a:solidFill>
                <a:latin typeface="Intel Clear Pro"/>
              </a:rPr>
              <a:t>contributors</a:t>
            </a:r>
          </a:p>
        </p:txBody>
      </p:sp>
      <p:pic>
        <p:nvPicPr>
          <p:cNvPr id="38" name="Shape 229" descr="A close up of a sign  Description generated with very high confidence">
            <a:extLst>
              <a:ext uri="{FF2B5EF4-FFF2-40B4-BE49-F238E27FC236}">
                <a16:creationId xmlns:lc="http://schemas.openxmlformats.org/drawingml/2006/lockedCanvas" xmlns:a16="http://schemas.microsoft.com/office/drawing/2014/main" xmlns="" id="{780FC7D7-F843-44FA-9656-C336CD59B6B5}"/>
              </a:ext>
            </a:extLst>
          </p:cNvPr>
          <p:cNvPicPr preferRelativeResize="0"/>
          <p:nvPr/>
        </p:nvPicPr>
        <p:blipFill rotWithShape="1">
          <a:blip r:embed="rId23">
            <a:alphaModFix/>
          </a:blip>
          <a:srcRect/>
          <a:stretch/>
        </p:blipFill>
        <p:spPr>
          <a:xfrm>
            <a:off x="6543066" y="2747361"/>
            <a:ext cx="1998357" cy="366070"/>
          </a:xfrm>
          <a:prstGeom prst="rect">
            <a:avLst/>
          </a:prstGeom>
          <a:noFill/>
          <a:ln>
            <a:noFill/>
          </a:ln>
        </p:spPr>
      </p:pic>
      <p:pic>
        <p:nvPicPr>
          <p:cNvPr id="34" name="Picture 33"/>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3690" y="153503"/>
            <a:ext cx="969920" cy="480214"/>
          </a:xfrm>
          <a:prstGeom prst="rect">
            <a:avLst/>
          </a:prstGeom>
        </p:spPr>
      </p:pic>
      <p:pic>
        <p:nvPicPr>
          <p:cNvPr id="35" name="Picture 2" descr="Inline image 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7516" y="1743766"/>
            <a:ext cx="1124561" cy="39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27" cstate="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96648" y="3280742"/>
            <a:ext cx="1144775" cy="545826"/>
          </a:xfrm>
          <a:prstGeom prst="rect">
            <a:avLst/>
          </a:prstGeom>
          <a:effectLst>
            <a:outerShdw blurRad="381000" dist="38100" dir="2700000" algn="tl" rotWithShape="0">
              <a:prstClr val="black"/>
            </a:outerShdw>
          </a:effectLst>
        </p:spPr>
      </p:pic>
    </p:spTree>
    <p:extLst>
      <p:ext uri="{BB962C8B-B14F-4D97-AF65-F5344CB8AC3E}">
        <p14:creationId xmlns:p14="http://schemas.microsoft.com/office/powerpoint/2010/main" val="392136125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4535"/>
            <a:ext cx="9144000" cy="869156"/>
          </a:xfrm>
        </p:spPr>
        <p:txBody>
          <a:bodyPr/>
          <a:lstStyle/>
          <a:p>
            <a:pPr algn="ctr" eaLnBrk="1" hangingPunct="1">
              <a:defRPr/>
            </a:pPr>
            <a:r>
              <a:rPr lang="en-US" sz="5400" dirty="0"/>
              <a:t>Deep learning with </a:t>
            </a:r>
            <a:r>
              <a:rPr lang="en-US" sz="5400" dirty="0" err="1" smtClean="0"/>
              <a:t>B</a:t>
            </a:r>
            <a:r>
              <a:rPr lang="en-US" sz="5400" cap="small" dirty="0" err="1" smtClean="0"/>
              <a:t>IG</a:t>
            </a:r>
            <a:r>
              <a:rPr lang="en-US" sz="5400" dirty="0" err="1" smtClean="0"/>
              <a:t>dl</a:t>
            </a:r>
            <a:r>
              <a:rPr lang="en-US" sz="5400" dirty="0" smtClean="0"/>
              <a:t>/spark</a:t>
            </a:r>
            <a:endParaRPr lang="en-US" sz="5400" dirty="0"/>
          </a:p>
        </p:txBody>
      </p:sp>
      <p:sp>
        <p:nvSpPr>
          <p:cNvPr id="3" name="Rectangle 2"/>
          <p:cNvSpPr/>
          <p:nvPr/>
        </p:nvSpPr>
        <p:spPr bwMode="auto">
          <a:xfrm>
            <a:off x="0" y="3641245"/>
            <a:ext cx="9144000" cy="883130"/>
          </a:xfrm>
          <a:prstGeom prst="rect">
            <a:avLst/>
          </a:prstGeom>
          <a:solidFill>
            <a:schemeClr val="bg2">
              <a:alpha val="35000"/>
            </a:schemeClr>
          </a:solidFill>
          <a:ln w="9525" cap="flat" cmpd="sng" algn="ctr">
            <a:solidFill>
              <a:srgbClr val="002060"/>
            </a:solidFill>
            <a:prstDash val="solid"/>
            <a:round/>
            <a:headEnd type="none" w="med" len="med"/>
            <a:tailEnd type="none" w="med" len="med"/>
          </a:ln>
          <a:effectLst/>
        </p:spPr>
        <p:txBody>
          <a:bodyPr lIns="205740" tIns="137160" rIns="68529" bIns="34266"/>
          <a:lstStyle/>
          <a:p>
            <a:pPr algn="ctr" defTabSz="685800" fontAlgn="base">
              <a:lnSpc>
                <a:spcPct val="75000"/>
              </a:lnSpc>
              <a:spcAft>
                <a:spcPct val="0"/>
              </a:spcAft>
              <a:buClr>
                <a:prstClr val="white"/>
              </a:buClr>
              <a:defRPr/>
            </a:pPr>
            <a:r>
              <a:rPr lang="en-US" sz="3300" dirty="0">
                <a:solidFill>
                  <a:srgbClr val="FFFFFF"/>
                </a:solidFill>
                <a:latin typeface="Intel Clear Pro"/>
                <a:ea typeface="ヒラギノ角ゴ ProN W3" charset="-128"/>
                <a:cs typeface="Arial" charset="0"/>
                <a:sym typeface="Gill Sans" charset="0"/>
              </a:rPr>
              <a:t>Get Excellent multi-node scaling and generational performance </a:t>
            </a:r>
            <a:br>
              <a:rPr lang="en-US" sz="3300" dirty="0">
                <a:solidFill>
                  <a:srgbClr val="FFFFFF"/>
                </a:solidFill>
                <a:latin typeface="Intel Clear Pro"/>
                <a:ea typeface="ヒラギノ角ゴ ProN W3" charset="-128"/>
                <a:cs typeface="Arial" charset="0"/>
                <a:sym typeface="Gill Sans" charset="0"/>
              </a:rPr>
            </a:br>
            <a:r>
              <a:rPr lang="en-US" sz="3300" dirty="0">
                <a:solidFill>
                  <a:srgbClr val="FFFFFF"/>
                </a:solidFill>
                <a:latin typeface="Intel Clear Pro"/>
                <a:ea typeface="ヒラギノ角ゴ ProN W3" charset="-128"/>
                <a:cs typeface="Arial" charset="0"/>
                <a:sym typeface="Gill Sans" charset="0"/>
              </a:rPr>
              <a:t>with your existing hardware</a:t>
            </a:r>
          </a:p>
        </p:txBody>
      </p:sp>
      <p:sp>
        <p:nvSpPr>
          <p:cNvPr id="53254" name="TextBox 7"/>
          <p:cNvSpPr txBox="1">
            <a:spLocks noChangeArrowheads="1"/>
          </p:cNvSpPr>
          <p:nvPr/>
        </p:nvSpPr>
        <p:spPr bwMode="auto">
          <a:xfrm>
            <a:off x="5120045" y="951979"/>
            <a:ext cx="3514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200">
                <a:solidFill>
                  <a:srgbClr val="000000"/>
                </a:solidFill>
                <a:latin typeface="Gill Sans" charset="0"/>
                <a:ea typeface="ヒラギノ角ゴ ProN W3" charset="-128"/>
                <a:sym typeface="Gill Sans" charset="0"/>
              </a:defRPr>
            </a:lvl1pPr>
            <a:lvl2pPr marL="742950" indent="-285750">
              <a:defRPr sz="11200">
                <a:solidFill>
                  <a:srgbClr val="000000"/>
                </a:solidFill>
                <a:latin typeface="Gill Sans" charset="0"/>
                <a:ea typeface="ヒラギノ角ゴ ProN W3" charset="-128"/>
                <a:sym typeface="Gill Sans" charset="0"/>
              </a:defRPr>
            </a:lvl2pPr>
            <a:lvl3pPr marL="1143000" indent="-228600">
              <a:defRPr sz="11200">
                <a:solidFill>
                  <a:srgbClr val="000000"/>
                </a:solidFill>
                <a:latin typeface="Gill Sans" charset="0"/>
                <a:ea typeface="ヒラギノ角ゴ ProN W3" charset="-128"/>
                <a:sym typeface="Gill Sans" charset="0"/>
              </a:defRPr>
            </a:lvl3pPr>
            <a:lvl4pPr marL="1600200" indent="-228600">
              <a:defRPr sz="11200">
                <a:solidFill>
                  <a:srgbClr val="000000"/>
                </a:solidFill>
                <a:latin typeface="Gill Sans" charset="0"/>
                <a:ea typeface="ヒラギノ角ゴ ProN W3" charset="-128"/>
                <a:sym typeface="Gill Sans" charset="0"/>
              </a:defRPr>
            </a:lvl4pPr>
            <a:lvl5pPr marL="2057400" indent="-228600">
              <a:defRPr sz="1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pPr defTabSz="685800" eaLnBrk="0" fontAlgn="base" hangingPunct="0">
              <a:spcBef>
                <a:spcPct val="0"/>
              </a:spcBef>
              <a:spcAft>
                <a:spcPct val="0"/>
              </a:spcAft>
            </a:pPr>
            <a:r>
              <a:rPr lang="en-US" altLang="en-US" sz="1200" b="1" dirty="0">
                <a:solidFill>
                  <a:srgbClr val="F8D44C"/>
                </a:solidFill>
                <a:latin typeface="Intel Clear"/>
              </a:rPr>
              <a:t>Generational performance increase with BigDL</a:t>
            </a:r>
          </a:p>
        </p:txBody>
      </p:sp>
      <p:sp>
        <p:nvSpPr>
          <p:cNvPr id="53255" name="TextBox 9"/>
          <p:cNvSpPr txBox="1">
            <a:spLocks noChangeArrowheads="1"/>
          </p:cNvSpPr>
          <p:nvPr/>
        </p:nvSpPr>
        <p:spPr bwMode="auto">
          <a:xfrm>
            <a:off x="742950" y="915424"/>
            <a:ext cx="28477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1200">
                <a:solidFill>
                  <a:srgbClr val="000000"/>
                </a:solidFill>
                <a:latin typeface="Gill Sans" charset="0"/>
                <a:ea typeface="ヒラギノ角ゴ ProN W3" charset="-128"/>
                <a:sym typeface="Gill Sans" charset="0"/>
              </a:defRPr>
            </a:lvl1pPr>
            <a:lvl2pPr marL="742950" indent="-285750">
              <a:defRPr sz="11200">
                <a:solidFill>
                  <a:srgbClr val="000000"/>
                </a:solidFill>
                <a:latin typeface="Gill Sans" charset="0"/>
                <a:ea typeface="ヒラギノ角ゴ ProN W3" charset="-128"/>
                <a:sym typeface="Gill Sans" charset="0"/>
              </a:defRPr>
            </a:lvl2pPr>
            <a:lvl3pPr marL="1143000" indent="-228600">
              <a:defRPr sz="11200">
                <a:solidFill>
                  <a:srgbClr val="000000"/>
                </a:solidFill>
                <a:latin typeface="Gill Sans" charset="0"/>
                <a:ea typeface="ヒラギノ角ゴ ProN W3" charset="-128"/>
                <a:sym typeface="Gill Sans" charset="0"/>
              </a:defRPr>
            </a:lvl3pPr>
            <a:lvl4pPr marL="1600200" indent="-228600">
              <a:defRPr sz="11200">
                <a:solidFill>
                  <a:srgbClr val="000000"/>
                </a:solidFill>
                <a:latin typeface="Gill Sans" charset="0"/>
                <a:ea typeface="ヒラギノ角ゴ ProN W3" charset="-128"/>
                <a:sym typeface="Gill Sans" charset="0"/>
              </a:defRPr>
            </a:lvl4pPr>
            <a:lvl5pPr marL="2057400" indent="-228600">
              <a:defRPr sz="1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pPr defTabSz="685800" eaLnBrk="0" fontAlgn="base" hangingPunct="0">
              <a:spcBef>
                <a:spcPct val="0"/>
              </a:spcBef>
              <a:spcAft>
                <a:spcPct val="0"/>
              </a:spcAft>
            </a:pPr>
            <a:r>
              <a:rPr lang="en-US" altLang="en-US" sz="1200" b="1" dirty="0">
                <a:solidFill>
                  <a:srgbClr val="F8D44C"/>
                </a:solidFill>
                <a:latin typeface="Intel Clear"/>
              </a:rPr>
              <a:t>Node Scaling with BigDL</a:t>
            </a:r>
          </a:p>
        </p:txBody>
      </p:sp>
      <p:sp>
        <p:nvSpPr>
          <p:cNvPr id="11" name="Rectangle 10"/>
          <p:cNvSpPr/>
          <p:nvPr/>
        </p:nvSpPr>
        <p:spPr>
          <a:xfrm>
            <a:off x="0" y="4564291"/>
            <a:ext cx="9144000" cy="577081"/>
          </a:xfrm>
          <a:prstGeom prst="rect">
            <a:avLst/>
          </a:prstGeom>
        </p:spPr>
        <p:txBody>
          <a:bodyPr>
            <a:spAutoFit/>
          </a:bodyPr>
          <a:lstStyle/>
          <a:p>
            <a:pPr defTabSz="685800" eaLnBrk="0" fontAlgn="base" hangingPunct="0">
              <a:spcBef>
                <a:spcPct val="0"/>
              </a:spcBef>
              <a:spcAft>
                <a:spcPct val="0"/>
              </a:spcAft>
              <a:defRPr/>
            </a:pPr>
            <a:r>
              <a:rPr lang="en-US" sz="450" dirty="0">
                <a:solidFill>
                  <a:srgbClr val="B1BABF"/>
                </a:solidFill>
                <a:ea typeface="ヒラギノ角ゴ ProN W3" charset="-128"/>
                <a:sym typeface="Gill Sans" charset="0"/>
              </a:rPr>
              <a:t>Optimization Notice: Intel's compilers may or may not optimize to the same degree for non-Intel microprocessors for optimizations that are not unique to Intel microprocessors. These optimizations include SSE2, SSE3, and SSSE3 instruction sets and other optimizations. Intel does not guarantee the availability, functionality, or effectiveness of any optimization on microprocessors not manufactured by Intel. Microprocessor-dependent optimizations in this product are intended for use with Intel microprocessors. Certain optimizations not specific to Intel microarchitecture are reserved for Intel microprocessors. Please refer to the applicable product User and Reference Guides for more information regarding the specific instruction sets covered by this notice. </a:t>
            </a:r>
            <a:r>
              <a:rPr lang="en-US" sz="525" dirty="0">
                <a:solidFill>
                  <a:srgbClr val="B1BABF"/>
                </a:solidFill>
                <a:ea typeface="Intel Clear" panose="020B0604020203020204" pitchFamily="34" charset="0"/>
                <a:cs typeface="Intel Clear" panose="020B0604020203020204" pitchFamily="34" charset="0"/>
              </a:rPr>
              <a:t>Benchmark results were obtained prior to implementation of recent software patches and firmware updates intended to address exploits referred to as "</a:t>
            </a:r>
            <a:r>
              <a:rPr lang="en-US" sz="525" dirty="0" err="1">
                <a:solidFill>
                  <a:srgbClr val="B1BABF"/>
                </a:solidFill>
                <a:ea typeface="Intel Clear" panose="020B0604020203020204" pitchFamily="34" charset="0"/>
                <a:cs typeface="Intel Clear" panose="020B0604020203020204" pitchFamily="34" charset="0"/>
              </a:rPr>
              <a:t>Spectre</a:t>
            </a:r>
            <a:r>
              <a:rPr lang="en-US" sz="525" dirty="0">
                <a:solidFill>
                  <a:srgbClr val="B1BABF"/>
                </a:solidFill>
                <a:ea typeface="Intel Clear" panose="020B0604020203020204" pitchFamily="34" charset="0"/>
                <a:cs typeface="Intel Clear" panose="020B0604020203020204" pitchFamily="34" charset="0"/>
              </a:rPr>
              <a:t>" and "Meltdown".  Implementation of these updates may make these results inapplicable to your device or system.</a:t>
            </a:r>
            <a:r>
              <a:rPr lang="en-US" sz="525" i="1" dirty="0">
                <a:solidFill>
                  <a:srgbClr val="B1BABF"/>
                </a:solidFill>
                <a:ea typeface="Intel Clear" panose="020B0604020203020204" pitchFamily="34" charset="0"/>
                <a:cs typeface="Intel Clear" panose="020B0604020203020204" pitchFamily="34" charset="0"/>
              </a:rPr>
              <a:t> </a:t>
            </a:r>
            <a:r>
              <a:rPr lang="en-US" sz="450" dirty="0">
                <a:solidFill>
                  <a:srgbClr val="B1BABF"/>
                </a:solidFill>
                <a:ea typeface="ヒラギノ角ゴ ProN W3" charset="-128"/>
                <a:sym typeface="Gill Sans" charset="0"/>
              </a:rPr>
              <a:t>Software and workloads used in performance tests may have been optimized for performance only on Intel microprocessors.  Performance tests, such as </a:t>
            </a:r>
            <a:r>
              <a:rPr lang="en-US" sz="450" dirty="0" err="1">
                <a:solidFill>
                  <a:srgbClr val="B1BABF"/>
                </a:solidFill>
                <a:ea typeface="ヒラギノ角ゴ ProN W3" charset="-128"/>
                <a:sym typeface="Gill Sans" charset="0"/>
              </a:rPr>
              <a:t>SYSmark</a:t>
            </a:r>
            <a:r>
              <a:rPr lang="en-US" sz="450" dirty="0">
                <a:solidFill>
                  <a:srgbClr val="B1BABF"/>
                </a:solidFill>
                <a:ea typeface="ヒラギノ角ゴ ProN W3" charset="-128"/>
                <a:sym typeface="Gill Sans" charset="0"/>
              </a:rPr>
              <a:t> and </a:t>
            </a:r>
            <a:r>
              <a:rPr lang="en-US" sz="450" dirty="0" err="1">
                <a:solidFill>
                  <a:srgbClr val="B1BABF"/>
                </a:solidFill>
                <a:ea typeface="ヒラギノ角ゴ ProN W3" charset="-128"/>
                <a:sym typeface="Gill Sans" charset="0"/>
              </a:rPr>
              <a:t>MobileMark</a:t>
            </a:r>
            <a:r>
              <a:rPr lang="en-US" sz="450" dirty="0">
                <a:solidFill>
                  <a:srgbClr val="B1BABF"/>
                </a:solidFill>
                <a:ea typeface="ヒラギノ角ゴ ProN W3" charset="-128"/>
                <a:sym typeface="Gill Sans" charset="0"/>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complete information visit:  </a:t>
            </a:r>
            <a:r>
              <a:rPr lang="en-US" sz="450" dirty="0">
                <a:solidFill>
                  <a:srgbClr val="B1BABF"/>
                </a:solidFill>
                <a:ea typeface="ヒラギノ角ゴ ProN W3" charset="-128"/>
                <a:sym typeface="Gill Sans" charset="0"/>
                <a:hlinkClick r:id="rId3"/>
              </a:rPr>
              <a:t>http://www.intel.com/performance</a:t>
            </a:r>
            <a:r>
              <a:rPr lang="en-US" sz="450" dirty="0">
                <a:solidFill>
                  <a:srgbClr val="B1BABF"/>
                </a:solidFill>
                <a:ea typeface="ヒラギノ角ゴ ProN W3" charset="-128"/>
                <a:sym typeface="Gill Sans" charset="0"/>
              </a:rPr>
              <a:t>  </a:t>
            </a:r>
            <a:r>
              <a:rPr lang="en-US" sz="450" dirty="0">
                <a:solidFill>
                  <a:srgbClr val="B1BABF"/>
                </a:solidFill>
                <a:ea typeface="ヒラギノ角ゴ ProN W3" charset="-128"/>
                <a:cs typeface="Arial" pitchFamily="34" charset="0"/>
                <a:sym typeface="Gill Sans" charset="0"/>
              </a:rPr>
              <a:t>Source: Intel measured as of August 2017.  </a:t>
            </a:r>
            <a:endParaRPr lang="en-US" sz="450" dirty="0">
              <a:solidFill>
                <a:srgbClr val="B1BABF"/>
              </a:solidFill>
              <a:ea typeface="ヒラギノ角ゴ ProN W3" charset="-128"/>
              <a:sym typeface="Gill Sans" charset="0"/>
            </a:endParaRPr>
          </a:p>
          <a:p>
            <a:pPr defTabSz="685800" eaLnBrk="0" fontAlgn="base" hangingPunct="0">
              <a:spcBef>
                <a:spcPct val="0"/>
              </a:spcBef>
              <a:spcAft>
                <a:spcPct val="0"/>
              </a:spcAft>
              <a:defRPr/>
            </a:pPr>
            <a:endParaRPr lang="en-US" sz="300" dirty="0">
              <a:solidFill>
                <a:prstClr val="white">
                  <a:lumMod val="85000"/>
                </a:prstClr>
              </a:solidFill>
              <a:latin typeface="Gill Sans" charset="0"/>
              <a:ea typeface="ヒラギノ角ゴ ProN W3" charset="-128"/>
              <a:sym typeface="Gill Sans" charset="0"/>
            </a:endParaRPr>
          </a:p>
        </p:txBody>
      </p:sp>
      <p:pic>
        <p:nvPicPr>
          <p:cNvPr id="53257"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00906" y="1123355"/>
            <a:ext cx="3203377" cy="235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20045" y="1123356"/>
            <a:ext cx="3715346" cy="251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7990" y="267803"/>
            <a:ext cx="969920" cy="480214"/>
          </a:xfrm>
          <a:prstGeom prst="rect">
            <a:avLst/>
          </a:prstGeom>
        </p:spPr>
      </p:pic>
    </p:spTree>
    <p:extLst>
      <p:ext uri="{BB962C8B-B14F-4D97-AF65-F5344CB8AC3E}">
        <p14:creationId xmlns:p14="http://schemas.microsoft.com/office/powerpoint/2010/main" val="229068305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BigDL</a:t>
            </a:r>
            <a:r>
              <a:rPr lang="en-US" dirty="0" smtClean="0"/>
              <a:t> 2018 - Roadmap</a:t>
            </a:r>
            <a:endParaRPr lang="en-US" dirty="0"/>
          </a:p>
        </p:txBody>
      </p:sp>
      <p:sp>
        <p:nvSpPr>
          <p:cNvPr id="4" name="Rectangle 3"/>
          <p:cNvSpPr/>
          <p:nvPr/>
        </p:nvSpPr>
        <p:spPr>
          <a:xfrm>
            <a:off x="569068" y="849179"/>
            <a:ext cx="8005864" cy="2031325"/>
          </a:xfrm>
          <a:prstGeom prst="rect">
            <a:avLst/>
          </a:prstGeom>
        </p:spPr>
        <p:txBody>
          <a:bodyPr wrap="square">
            <a:spAutoFit/>
          </a:bodyPr>
          <a:lstStyle/>
          <a:p>
            <a:r>
              <a:rPr lang="en-US" b="1" i="1" dirty="0" smtClean="0">
                <a:solidFill>
                  <a:srgbClr val="FFA400"/>
                </a:solidFill>
              </a:rPr>
              <a:t>New Features</a:t>
            </a:r>
          </a:p>
          <a:p>
            <a:pPr marL="285750" indent="-285750">
              <a:buFontTx/>
              <a:buChar char="-"/>
            </a:pPr>
            <a:r>
              <a:rPr lang="en-US" dirty="0">
                <a:solidFill>
                  <a:prstClr val="white"/>
                </a:solidFill>
              </a:rPr>
              <a:t>Enhanced support for </a:t>
            </a:r>
            <a:r>
              <a:rPr lang="en-US" dirty="0" err="1">
                <a:solidFill>
                  <a:prstClr val="white"/>
                </a:solidFill>
              </a:rPr>
              <a:t>DataFrames</a:t>
            </a:r>
            <a:r>
              <a:rPr lang="en-US" dirty="0">
                <a:solidFill>
                  <a:prstClr val="white"/>
                </a:solidFill>
              </a:rPr>
              <a:t> (“</a:t>
            </a:r>
            <a:r>
              <a:rPr lang="en-US" dirty="0" err="1">
                <a:solidFill>
                  <a:prstClr val="white"/>
                </a:solidFill>
              </a:rPr>
              <a:t>DLFrames</a:t>
            </a:r>
            <a:r>
              <a:rPr lang="en-US" dirty="0">
                <a:solidFill>
                  <a:prstClr val="white"/>
                </a:solidFill>
              </a:rPr>
              <a:t>”)</a:t>
            </a:r>
          </a:p>
          <a:p>
            <a:pPr marL="285750" indent="-285750">
              <a:buFontTx/>
              <a:buChar char="-"/>
            </a:pPr>
            <a:r>
              <a:rPr lang="en-US" dirty="0" smtClean="0">
                <a:solidFill>
                  <a:prstClr val="white"/>
                </a:solidFill>
              </a:rPr>
              <a:t>Support </a:t>
            </a:r>
            <a:r>
              <a:rPr lang="en-US" dirty="0">
                <a:solidFill>
                  <a:prstClr val="white"/>
                </a:solidFill>
              </a:rPr>
              <a:t>for Spark-on-Kubernetes</a:t>
            </a:r>
          </a:p>
          <a:p>
            <a:pPr marL="285750" indent="-285750">
              <a:buFontTx/>
              <a:buChar char="-"/>
            </a:pPr>
            <a:r>
              <a:rPr lang="en-US" dirty="0" err="1" smtClean="0">
                <a:solidFill>
                  <a:prstClr val="white"/>
                </a:solidFill>
              </a:rPr>
              <a:t>TensorFlow</a:t>
            </a:r>
            <a:r>
              <a:rPr lang="en-US" dirty="0" smtClean="0">
                <a:solidFill>
                  <a:prstClr val="white"/>
                </a:solidFill>
              </a:rPr>
              <a:t> operations support, </a:t>
            </a:r>
            <a:r>
              <a:rPr lang="en-US" dirty="0" err="1" smtClean="0">
                <a:solidFill>
                  <a:prstClr val="white"/>
                </a:solidFill>
              </a:rPr>
              <a:t>MultiRNNCell</a:t>
            </a:r>
            <a:r>
              <a:rPr lang="en-US" dirty="0" smtClean="0">
                <a:solidFill>
                  <a:prstClr val="white"/>
                </a:solidFill>
              </a:rPr>
              <a:t>, Gradient Clipping, </a:t>
            </a:r>
            <a:r>
              <a:rPr lang="en-US" dirty="0" err="1" smtClean="0">
                <a:solidFill>
                  <a:prstClr val="white"/>
                </a:solidFill>
              </a:rPr>
              <a:t>etc</a:t>
            </a:r>
            <a:endParaRPr lang="en-US" dirty="0" smtClean="0">
              <a:solidFill>
                <a:prstClr val="white"/>
              </a:solidFill>
            </a:endParaRPr>
          </a:p>
          <a:p>
            <a:pPr marL="285750" indent="-285750">
              <a:buFontTx/>
              <a:buChar char="-"/>
            </a:pPr>
            <a:r>
              <a:rPr lang="en-US" dirty="0" smtClean="0">
                <a:solidFill>
                  <a:prstClr val="white"/>
                </a:solidFill>
              </a:rPr>
              <a:t>Support for Deep Reinforcement Learning and GANs</a:t>
            </a:r>
            <a:endParaRPr lang="en-US" dirty="0">
              <a:solidFill>
                <a:prstClr val="white"/>
              </a:solidFill>
            </a:endParaRPr>
          </a:p>
          <a:p>
            <a:pPr marL="285750" indent="-285750">
              <a:buFontTx/>
              <a:buChar char="-"/>
            </a:pPr>
            <a:endParaRPr lang="en-US" dirty="0" smtClean="0">
              <a:solidFill>
                <a:prstClr val="white"/>
              </a:solidFill>
            </a:endParaRPr>
          </a:p>
          <a:p>
            <a:endParaRPr lang="en-US" dirty="0" smtClean="0">
              <a:solidFill>
                <a:prstClr val="white"/>
              </a:solidFill>
            </a:endParaRPr>
          </a:p>
        </p:txBody>
      </p:sp>
      <p:sp>
        <p:nvSpPr>
          <p:cNvPr id="5" name="Rectangle 4"/>
          <p:cNvSpPr/>
          <p:nvPr/>
        </p:nvSpPr>
        <p:spPr>
          <a:xfrm>
            <a:off x="569064" y="2074394"/>
            <a:ext cx="7893996" cy="1754326"/>
          </a:xfrm>
          <a:prstGeom prst="rect">
            <a:avLst/>
          </a:prstGeom>
        </p:spPr>
        <p:txBody>
          <a:bodyPr wrap="square">
            <a:spAutoFit/>
          </a:bodyPr>
          <a:lstStyle/>
          <a:p>
            <a:endParaRPr lang="en-US" b="1" i="1" dirty="0" smtClean="0">
              <a:solidFill>
                <a:prstClr val="white"/>
              </a:solidFill>
            </a:endParaRPr>
          </a:p>
          <a:p>
            <a:r>
              <a:rPr lang="en-US" b="1" i="1" dirty="0" smtClean="0">
                <a:solidFill>
                  <a:srgbClr val="FFA400"/>
                </a:solidFill>
              </a:rPr>
              <a:t>Usability Enhancements</a:t>
            </a:r>
          </a:p>
          <a:p>
            <a:pPr marL="285750" indent="-285750">
              <a:buFontTx/>
              <a:buChar char="-"/>
            </a:pPr>
            <a:r>
              <a:rPr lang="en-US" dirty="0">
                <a:solidFill>
                  <a:prstClr val="white"/>
                </a:solidFill>
              </a:rPr>
              <a:t>Improved Python 3.6 support and ‘pip install’</a:t>
            </a:r>
          </a:p>
          <a:p>
            <a:pPr marL="285750" indent="-285750">
              <a:buFontTx/>
              <a:buChar char="-"/>
            </a:pPr>
            <a:r>
              <a:rPr lang="en-US" dirty="0">
                <a:solidFill>
                  <a:prstClr val="white"/>
                </a:solidFill>
              </a:rPr>
              <a:t>Importing </a:t>
            </a:r>
            <a:r>
              <a:rPr lang="en-US" dirty="0" err="1">
                <a:solidFill>
                  <a:prstClr val="white"/>
                </a:solidFill>
              </a:rPr>
              <a:t>Keras</a:t>
            </a:r>
            <a:r>
              <a:rPr lang="en-US" dirty="0">
                <a:solidFill>
                  <a:prstClr val="white"/>
                </a:solidFill>
              </a:rPr>
              <a:t> models into </a:t>
            </a:r>
            <a:r>
              <a:rPr lang="en-US" dirty="0" err="1">
                <a:solidFill>
                  <a:prstClr val="white"/>
                </a:solidFill>
              </a:rPr>
              <a:t>BigDL</a:t>
            </a:r>
            <a:endParaRPr lang="en-US" dirty="0">
              <a:solidFill>
                <a:prstClr val="white"/>
              </a:solidFill>
            </a:endParaRPr>
          </a:p>
          <a:p>
            <a:pPr marL="285750" indent="-285750">
              <a:buFontTx/>
              <a:buChar char="-"/>
            </a:pPr>
            <a:r>
              <a:rPr lang="en-US" dirty="0" err="1">
                <a:solidFill>
                  <a:prstClr val="white"/>
                </a:solidFill>
              </a:rPr>
              <a:t>Keras</a:t>
            </a:r>
            <a:r>
              <a:rPr lang="en-US" dirty="0">
                <a:solidFill>
                  <a:prstClr val="white"/>
                </a:solidFill>
              </a:rPr>
              <a:t>-like API for Scala and </a:t>
            </a:r>
            <a:r>
              <a:rPr lang="en-US" dirty="0" smtClean="0">
                <a:solidFill>
                  <a:prstClr val="white"/>
                </a:solidFill>
              </a:rPr>
              <a:t>Python</a:t>
            </a:r>
          </a:p>
          <a:p>
            <a:pPr marL="285750" indent="-285750">
              <a:buFontTx/>
              <a:buChar char="-"/>
            </a:pPr>
            <a:r>
              <a:rPr lang="en-US" dirty="0" smtClean="0">
                <a:solidFill>
                  <a:prstClr val="white"/>
                </a:solidFill>
              </a:rPr>
              <a:t>“Model Zoo” improvements and additional use-cases </a:t>
            </a:r>
            <a:endParaRPr lang="en-US" dirty="0">
              <a:solidFill>
                <a:prstClr val="white"/>
              </a:solidFill>
            </a:endParaRPr>
          </a:p>
        </p:txBody>
      </p:sp>
      <p:sp>
        <p:nvSpPr>
          <p:cNvPr id="7" name="Rectangle 6"/>
          <p:cNvSpPr/>
          <p:nvPr/>
        </p:nvSpPr>
        <p:spPr>
          <a:xfrm>
            <a:off x="569064" y="4010148"/>
            <a:ext cx="8197245" cy="646331"/>
          </a:xfrm>
          <a:prstGeom prst="rect">
            <a:avLst/>
          </a:prstGeom>
        </p:spPr>
        <p:txBody>
          <a:bodyPr wrap="square">
            <a:spAutoFit/>
          </a:bodyPr>
          <a:lstStyle/>
          <a:p>
            <a:endParaRPr lang="en-US" b="1" i="1" dirty="0" smtClean="0">
              <a:solidFill>
                <a:prstClr val="white"/>
              </a:solidFill>
            </a:endParaRPr>
          </a:p>
          <a:p>
            <a:r>
              <a:rPr lang="en-US" b="1" i="1" dirty="0" smtClean="0">
                <a:solidFill>
                  <a:srgbClr val="FFA400"/>
                </a:solidFill>
              </a:rPr>
              <a:t> </a:t>
            </a:r>
            <a:r>
              <a:rPr lang="en-US" b="1" i="1" dirty="0" err="1" smtClean="0">
                <a:solidFill>
                  <a:srgbClr val="FFA400"/>
                </a:solidFill>
              </a:rPr>
              <a:t>BigDL</a:t>
            </a:r>
            <a:r>
              <a:rPr lang="en-US" b="1" i="1" dirty="0" smtClean="0">
                <a:solidFill>
                  <a:srgbClr val="FFA400"/>
                </a:solidFill>
              </a:rPr>
              <a:t> version 0.5 is coming in March-April</a:t>
            </a:r>
            <a:endParaRPr lang="en-US" b="1" i="1" dirty="0">
              <a:solidFill>
                <a:srgbClr val="FFA400"/>
              </a:solidFill>
            </a:endParaRPr>
          </a:p>
        </p:txBody>
      </p:sp>
      <p:sp>
        <p:nvSpPr>
          <p:cNvPr id="8" name="Rectangle 7"/>
          <p:cNvSpPr/>
          <p:nvPr/>
        </p:nvSpPr>
        <p:spPr>
          <a:xfrm>
            <a:off x="624999" y="3642183"/>
            <a:ext cx="8197245" cy="923330"/>
          </a:xfrm>
          <a:prstGeom prst="rect">
            <a:avLst/>
          </a:prstGeom>
        </p:spPr>
        <p:txBody>
          <a:bodyPr wrap="square">
            <a:spAutoFit/>
          </a:bodyPr>
          <a:lstStyle/>
          <a:p>
            <a:endParaRPr lang="en-US" b="1" i="1" dirty="0" smtClean="0">
              <a:solidFill>
                <a:prstClr val="white"/>
              </a:solidFill>
            </a:endParaRPr>
          </a:p>
          <a:p>
            <a:r>
              <a:rPr lang="en-US" b="1" i="1" dirty="0" smtClean="0">
                <a:solidFill>
                  <a:srgbClr val="FFA400"/>
                </a:solidFill>
              </a:rPr>
              <a:t>Performance optimization of RNN training and memory consumption </a:t>
            </a:r>
          </a:p>
          <a:p>
            <a:endParaRPr lang="en-US" b="1" i="1" dirty="0">
              <a:solidFill>
                <a:srgbClr val="FFA400"/>
              </a:solidFill>
            </a:endParaRP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3690" y="153503"/>
            <a:ext cx="969920" cy="480214"/>
          </a:xfrm>
          <a:prstGeom prst="rect">
            <a:avLst/>
          </a:prstGeom>
        </p:spPr>
      </p:pic>
    </p:spTree>
    <p:extLst>
      <p:ext uri="{BB962C8B-B14F-4D97-AF65-F5344CB8AC3E}">
        <p14:creationId xmlns:p14="http://schemas.microsoft.com/office/powerpoint/2010/main" val="217497182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Strata </a:t>
            </a:r>
            <a:r>
              <a:rPr lang="en-US" dirty="0" err="1" smtClean="0"/>
              <a:t>BIGdl</a:t>
            </a:r>
            <a:r>
              <a:rPr lang="en-US" dirty="0" smtClean="0"/>
              <a:t>-related presentations</a:t>
            </a:r>
            <a:endParaRPr lang="en-US" dirty="0"/>
          </a:p>
        </p:txBody>
      </p:sp>
      <p:sp>
        <p:nvSpPr>
          <p:cNvPr id="4" name="Rectangle 3"/>
          <p:cNvSpPr/>
          <p:nvPr/>
        </p:nvSpPr>
        <p:spPr>
          <a:xfrm>
            <a:off x="569068" y="944750"/>
            <a:ext cx="8005864" cy="3416320"/>
          </a:xfrm>
          <a:prstGeom prst="rect">
            <a:avLst/>
          </a:prstGeom>
        </p:spPr>
        <p:txBody>
          <a:bodyPr wrap="square">
            <a:spAutoFit/>
          </a:bodyPr>
          <a:lstStyle/>
          <a:p>
            <a:r>
              <a:rPr lang="en-US" dirty="0" smtClean="0">
                <a:solidFill>
                  <a:prstClr val="white"/>
                </a:solidFill>
              </a:rPr>
              <a:t>Wednesday 11:50am </a:t>
            </a:r>
            <a:r>
              <a:rPr lang="en-US" b="1" i="1" dirty="0">
                <a:solidFill>
                  <a:srgbClr val="FFA400"/>
                </a:solidFill>
              </a:rPr>
              <a:t>Accelerating Deep Learning on Apache Spark with Coarse-Grained </a:t>
            </a:r>
            <a:r>
              <a:rPr lang="en-US" b="1" i="1" dirty="0" smtClean="0">
                <a:solidFill>
                  <a:srgbClr val="FFA400"/>
                </a:solidFill>
              </a:rPr>
              <a:t>Scheduling</a:t>
            </a:r>
          </a:p>
          <a:p>
            <a:endParaRPr lang="en-US" b="1" i="1" dirty="0" smtClean="0">
              <a:solidFill>
                <a:srgbClr val="FFA400"/>
              </a:solidFill>
            </a:endParaRPr>
          </a:p>
          <a:p>
            <a:r>
              <a:rPr lang="en-US" dirty="0">
                <a:solidFill>
                  <a:prstClr val="white"/>
                </a:solidFill>
              </a:rPr>
              <a:t>Wednesday </a:t>
            </a:r>
            <a:r>
              <a:rPr lang="en-US" dirty="0" smtClean="0">
                <a:solidFill>
                  <a:prstClr val="white"/>
                </a:solidFill>
              </a:rPr>
              <a:t>1:50pm. </a:t>
            </a:r>
            <a:r>
              <a:rPr lang="en-US" b="1" i="1" dirty="0">
                <a:solidFill>
                  <a:srgbClr val="FFA400"/>
                </a:solidFill>
              </a:rPr>
              <a:t>Accelerating </a:t>
            </a:r>
            <a:r>
              <a:rPr lang="en-US" b="1" i="1" dirty="0" smtClean="0">
                <a:solidFill>
                  <a:srgbClr val="FFA400"/>
                </a:solidFill>
              </a:rPr>
              <a:t>Analytics and AI from the edge to the cloud</a:t>
            </a:r>
            <a:r>
              <a:rPr lang="en-US" dirty="0" smtClean="0"/>
              <a:t>) </a:t>
            </a:r>
            <a:endParaRPr lang="en-US" b="1" dirty="0" smtClean="0">
              <a:solidFill>
                <a:srgbClr val="FFC000"/>
              </a:solidFill>
            </a:endParaRPr>
          </a:p>
          <a:p>
            <a:endParaRPr lang="en-US" dirty="0" smtClean="0">
              <a:solidFill>
                <a:prstClr val="white"/>
              </a:solidFill>
            </a:endParaRPr>
          </a:p>
          <a:p>
            <a:r>
              <a:rPr lang="en-US" dirty="0">
                <a:solidFill>
                  <a:prstClr val="white"/>
                </a:solidFill>
              </a:rPr>
              <a:t>Wednesday </a:t>
            </a:r>
            <a:r>
              <a:rPr lang="en-US" dirty="0" smtClean="0">
                <a:solidFill>
                  <a:prstClr val="white"/>
                </a:solidFill>
              </a:rPr>
              <a:t>5:10pm. </a:t>
            </a:r>
            <a:r>
              <a:rPr lang="en-US" b="1" i="1" dirty="0">
                <a:solidFill>
                  <a:srgbClr val="FFA400"/>
                </a:solidFill>
              </a:rPr>
              <a:t>Improving User-Merchant Propensity Modeling using NCF and WAD on Spark </a:t>
            </a:r>
            <a:r>
              <a:rPr lang="en-US" b="1" i="1" dirty="0" err="1">
                <a:solidFill>
                  <a:srgbClr val="FFA400"/>
                </a:solidFill>
              </a:rPr>
              <a:t>BigDL</a:t>
            </a:r>
            <a:r>
              <a:rPr lang="en-US" b="1" i="1" dirty="0">
                <a:solidFill>
                  <a:srgbClr val="FFA400"/>
                </a:solidFill>
              </a:rPr>
              <a:t> at Scale (</a:t>
            </a:r>
            <a:r>
              <a:rPr lang="en-US" b="1" i="1" dirty="0" err="1">
                <a:solidFill>
                  <a:srgbClr val="FFA400"/>
                </a:solidFill>
              </a:rPr>
              <a:t>FinTech</a:t>
            </a:r>
            <a:r>
              <a:rPr lang="en-US" b="1" i="1" dirty="0">
                <a:solidFill>
                  <a:srgbClr val="FFA400"/>
                </a:solidFill>
              </a:rPr>
              <a:t> customer use-case deep-dive</a:t>
            </a:r>
            <a:r>
              <a:rPr lang="en-US" b="1" i="1" dirty="0" smtClean="0">
                <a:solidFill>
                  <a:srgbClr val="FFA400"/>
                </a:solidFill>
              </a:rPr>
              <a:t>)</a:t>
            </a:r>
          </a:p>
          <a:p>
            <a:endParaRPr lang="en-US" b="1" i="1" dirty="0">
              <a:solidFill>
                <a:srgbClr val="FFA400"/>
              </a:solidFill>
            </a:endParaRPr>
          </a:p>
          <a:p>
            <a:r>
              <a:rPr lang="en-US" dirty="0" smtClean="0">
                <a:solidFill>
                  <a:prstClr val="white"/>
                </a:solidFill>
              </a:rPr>
              <a:t>Thursday 11:50am</a:t>
            </a:r>
            <a:r>
              <a:rPr lang="en-US" dirty="0">
                <a:solidFill>
                  <a:prstClr val="white"/>
                </a:solidFill>
              </a:rPr>
              <a:t>. </a:t>
            </a:r>
            <a:r>
              <a:rPr lang="en-US" b="1" i="1" dirty="0" smtClean="0">
                <a:solidFill>
                  <a:srgbClr val="FFA400"/>
                </a:solidFill>
              </a:rPr>
              <a:t>Automatic 3D MRI knee damage classification with 3D CNN using </a:t>
            </a:r>
            <a:r>
              <a:rPr lang="en-US" b="1" i="1" dirty="0" err="1" smtClean="0">
                <a:solidFill>
                  <a:srgbClr val="FFA400"/>
                </a:solidFill>
              </a:rPr>
              <a:t>BigDL</a:t>
            </a:r>
            <a:r>
              <a:rPr lang="en-US" b="1" i="1" dirty="0" smtClean="0">
                <a:solidFill>
                  <a:srgbClr val="FFA400"/>
                </a:solidFill>
              </a:rPr>
              <a:t> on Spark (Medical </a:t>
            </a:r>
            <a:r>
              <a:rPr lang="en-US" b="1" i="1" dirty="0">
                <a:solidFill>
                  <a:srgbClr val="FFA400"/>
                </a:solidFill>
              </a:rPr>
              <a:t>customer use-case deep-dive)</a:t>
            </a:r>
          </a:p>
        </p:txBody>
      </p:sp>
      <p:sp>
        <p:nvSpPr>
          <p:cNvPr id="5" name="Rectangle 4"/>
          <p:cNvSpPr/>
          <p:nvPr/>
        </p:nvSpPr>
        <p:spPr>
          <a:xfrm>
            <a:off x="2335396" y="4361070"/>
            <a:ext cx="4528932" cy="400110"/>
          </a:xfrm>
          <a:prstGeom prst="rect">
            <a:avLst/>
          </a:prstGeom>
        </p:spPr>
        <p:txBody>
          <a:bodyPr wrap="none">
            <a:spAutoFit/>
          </a:bodyPr>
          <a:lstStyle/>
          <a:p>
            <a:pPr defTabSz="685256"/>
            <a:r>
              <a:rPr lang="en-US" sz="2000" b="1" dirty="0" smtClean="0">
                <a:solidFill>
                  <a:srgbClr val="00B0F0"/>
                </a:solidFill>
                <a:latin typeface="Intel Clear "/>
              </a:rPr>
              <a:t>www.linkedin.com/in/sergeyermolin</a:t>
            </a:r>
            <a:endParaRPr lang="en-US" sz="2000" b="1" dirty="0">
              <a:solidFill>
                <a:srgbClr val="00B0F0"/>
              </a:solidFill>
              <a:latin typeface="Intel Clear "/>
            </a:endParaRPr>
          </a:p>
        </p:txBody>
      </p:sp>
    </p:spTree>
    <p:extLst>
      <p:ext uri="{BB962C8B-B14F-4D97-AF65-F5344CB8AC3E}">
        <p14:creationId xmlns:p14="http://schemas.microsoft.com/office/powerpoint/2010/main" val="352924573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8</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err="1" smtClean="0">
                <a:solidFill>
                  <a:srgbClr val="C00000"/>
                </a:solidFill>
                <a:effectLst>
                  <a:glow rad="127000">
                    <a:srgbClr val="0071C5">
                      <a:alpha val="2000"/>
                    </a:srgbClr>
                  </a:glow>
                </a:effectLst>
                <a:ea typeface="Calibri" panose="020F0502020204030204" pitchFamily="34" charset="0"/>
                <a:cs typeface="Times New Roman" panose="02020603050405020304" pitchFamily="18" charset="0"/>
              </a:rPr>
              <a:t>FoCUS</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 cutting SPARK scheduling and </a:t>
            </a:r>
            <a:r>
              <a:rPr lang="en-US" sz="4000" b="1" dirty="0" err="1" smtClean="0">
                <a:effectLst>
                  <a:glow rad="127000">
                    <a:srgbClr val="0071C5">
                      <a:alpha val="2000"/>
                    </a:srgbClr>
                  </a:glow>
                </a:effectLst>
                <a:ea typeface="Calibri" panose="020F0502020204030204" pitchFamily="34" charset="0"/>
                <a:cs typeface="Times New Roman" panose="02020603050405020304" pitchFamily="18" charset="0"/>
              </a:rPr>
              <a:t>comms</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 overhead</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16" name="TextBox 15"/>
          <p:cNvSpPr txBox="1"/>
          <p:nvPr/>
        </p:nvSpPr>
        <p:spPr>
          <a:xfrm>
            <a:off x="641350" y="2152650"/>
            <a:ext cx="8521161" cy="2554545"/>
          </a:xfrm>
          <a:prstGeom prst="rect">
            <a:avLst/>
          </a:prstGeom>
          <a:noFill/>
        </p:spPr>
        <p:txBody>
          <a:bodyPr wrap="square" rtlCol="0">
            <a:spAutoFit/>
          </a:bodyPr>
          <a:lstStyle/>
          <a:p>
            <a:pPr marL="177800" indent="-177800">
              <a:buFont typeface="Arial" panose="020B0604020202020204" pitchFamily="34" charset="0"/>
              <a:buChar char="•"/>
            </a:pPr>
            <a:r>
              <a:rPr lang="en-US" sz="2000" b="1" dirty="0" smtClean="0"/>
              <a:t>Optimizing </a:t>
            </a:r>
            <a:r>
              <a:rPr lang="en-US" sz="2000" b="1" dirty="0"/>
              <a:t>p</a:t>
            </a:r>
            <a:r>
              <a:rPr lang="en-US" sz="2000" b="1" dirty="0" smtClean="0"/>
              <a:t>arameter synchronization and aggregation (PM)</a:t>
            </a:r>
          </a:p>
          <a:p>
            <a:pPr marL="177800" indent="-177800">
              <a:buFont typeface="Arial" panose="020B0604020202020204" pitchFamily="34" charset="0"/>
              <a:buChar char="•"/>
            </a:pPr>
            <a:endParaRPr lang="en-US" sz="2000" b="1" dirty="0" smtClean="0"/>
          </a:p>
          <a:p>
            <a:pPr marL="177800" indent="-177800">
              <a:buFont typeface="Arial" panose="020B0604020202020204" pitchFamily="34" charset="0"/>
              <a:buChar char="•"/>
            </a:pPr>
            <a:r>
              <a:rPr lang="en-US" sz="2000" b="1" dirty="0" smtClean="0"/>
              <a:t>Optimizing task scheduling (Drizzle)</a:t>
            </a:r>
          </a:p>
          <a:p>
            <a:endParaRPr lang="en-US" sz="2000" b="1" dirty="0" smtClean="0"/>
          </a:p>
          <a:p>
            <a:r>
              <a:rPr lang="en-US" sz="2000" b="1" dirty="0" smtClean="0"/>
              <a:t>DL tasks are uniquely suited for Spark performance optimization:</a:t>
            </a:r>
          </a:p>
          <a:p>
            <a:pPr marL="342900" indent="-342900">
              <a:buFontTx/>
              <a:buChar char="-"/>
            </a:pPr>
            <a:r>
              <a:rPr lang="en-US" sz="2000" b="1" dirty="0" smtClean="0"/>
              <a:t>Heavy master node workload during model update</a:t>
            </a:r>
          </a:p>
          <a:p>
            <a:pPr marL="342900" indent="-342900">
              <a:buFontTx/>
              <a:buChar char="-"/>
            </a:pPr>
            <a:r>
              <a:rPr lang="en-US" sz="2000" b="1" dirty="0"/>
              <a:t>Repetitive in nature (reusable task scheduling decisions)</a:t>
            </a:r>
          </a:p>
          <a:p>
            <a:pPr marL="342900" indent="-342900">
              <a:buFontTx/>
              <a:buChar char="-"/>
            </a:pPr>
            <a:r>
              <a:rPr lang="en-US" sz="2000" b="1" dirty="0"/>
              <a:t>Static data partitioning and cluster </a:t>
            </a:r>
            <a:r>
              <a:rPr lang="en-US" sz="2000" b="1" dirty="0" smtClean="0"/>
              <a:t>configuration</a:t>
            </a:r>
            <a:r>
              <a:rPr lang="en-US" sz="2000" b="1" dirty="0" smtClean="0"/>
              <a:t> </a:t>
            </a:r>
            <a:endParaRPr lang="en-US" sz="2000" b="1" dirty="0" smtClean="0"/>
          </a:p>
        </p:txBody>
      </p:sp>
      <p:pic>
        <p:nvPicPr>
          <p:cNvPr id="4" name="Picture 3"/>
          <p:cNvPicPr>
            <a:picLocks noChangeAspect="1"/>
          </p:cNvPicPr>
          <p:nvPr/>
        </p:nvPicPr>
        <p:blipFill>
          <a:blip r:embed="rId3"/>
          <a:stretch>
            <a:fillRect/>
          </a:stretch>
        </p:blipFill>
        <p:spPr>
          <a:xfrm>
            <a:off x="641350" y="734150"/>
            <a:ext cx="7858125" cy="1418500"/>
          </a:xfrm>
          <a:prstGeom prst="rect">
            <a:avLst/>
          </a:prstGeom>
        </p:spPr>
      </p:pic>
      <p:sp>
        <p:nvSpPr>
          <p:cNvPr id="6" name="Oval 5"/>
          <p:cNvSpPr/>
          <p:nvPr/>
        </p:nvSpPr>
        <p:spPr>
          <a:xfrm>
            <a:off x="3548002" y="1116193"/>
            <a:ext cx="1492851" cy="486638"/>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19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2556C5-CE8C-6547-B838-EA80C61A4AF7}" type="slidenum">
              <a:rPr lang="en-US" smtClean="0"/>
              <a:pPr/>
              <a:t>9</a:t>
            </a:fld>
            <a:endParaRPr lang="en-US" dirty="0"/>
          </a:p>
        </p:txBody>
      </p:sp>
      <p:sp>
        <p:nvSpPr>
          <p:cNvPr id="3" name="Titel 2"/>
          <p:cNvSpPr>
            <a:spLocks noGrp="1"/>
          </p:cNvSpPr>
          <p:nvPr>
            <p:ph type="title"/>
          </p:nvPr>
        </p:nvSpPr>
        <p:spPr>
          <a:xfrm>
            <a:off x="455613" y="-3764"/>
            <a:ext cx="8229600" cy="868680"/>
          </a:xfrm>
        </p:spPr>
        <p:txBody>
          <a:bodyPr/>
          <a:lstStyle/>
          <a:p>
            <a:pPr algn="ctr" defTabSz="685256"/>
            <a:r>
              <a:rPr lang="en-US" sz="4000" b="1" dirty="0" err="1" smtClean="0">
                <a:solidFill>
                  <a:srgbClr val="C00000"/>
                </a:solidFill>
                <a:effectLst>
                  <a:glow rad="127000">
                    <a:srgbClr val="0071C5">
                      <a:alpha val="2000"/>
                    </a:srgbClr>
                  </a:glow>
                </a:effectLst>
                <a:ea typeface="Calibri" panose="020F0502020204030204" pitchFamily="34" charset="0"/>
                <a:cs typeface="Times New Roman" panose="02020603050405020304" pitchFamily="18" charset="0"/>
              </a:rPr>
              <a:t>FoCUS</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 cutting SPARK scheduling and </a:t>
            </a:r>
            <a:r>
              <a:rPr lang="en-US" sz="4000" b="1" dirty="0" err="1" smtClean="0">
                <a:effectLst>
                  <a:glow rad="127000">
                    <a:srgbClr val="0071C5">
                      <a:alpha val="2000"/>
                    </a:srgbClr>
                  </a:glow>
                </a:effectLst>
                <a:ea typeface="Calibri" panose="020F0502020204030204" pitchFamily="34" charset="0"/>
                <a:cs typeface="Times New Roman" panose="02020603050405020304" pitchFamily="18" charset="0"/>
              </a:rPr>
              <a:t>comms</a:t>
            </a:r>
            <a:r>
              <a:rPr lang="en-US" sz="4000" b="1" dirty="0" smtClean="0">
                <a:effectLst>
                  <a:glow rad="127000">
                    <a:srgbClr val="0071C5">
                      <a:alpha val="2000"/>
                    </a:srgbClr>
                  </a:glow>
                </a:effectLst>
                <a:ea typeface="Calibri" panose="020F0502020204030204" pitchFamily="34" charset="0"/>
                <a:cs typeface="Times New Roman" panose="02020603050405020304" pitchFamily="18" charset="0"/>
              </a:rPr>
              <a:t> overhead</a:t>
            </a:r>
            <a:endParaRPr lang="en-US" sz="4000" b="1" dirty="0">
              <a:effectLst>
                <a:glow rad="127000">
                  <a:srgbClr val="0071C5">
                    <a:alpha val="2000"/>
                  </a:srgbClr>
                </a:glow>
              </a:effectLst>
              <a:ea typeface="Calibri" panose="020F0502020204030204" pitchFamily="34" charset="0"/>
              <a:cs typeface="Times New Roman" panose="02020603050405020304" pitchFamily="18" charset="0"/>
            </a:endParaRPr>
          </a:p>
        </p:txBody>
      </p:sp>
      <p:sp>
        <p:nvSpPr>
          <p:cNvPr id="16" name="TextBox 15"/>
          <p:cNvSpPr txBox="1"/>
          <p:nvPr/>
        </p:nvSpPr>
        <p:spPr>
          <a:xfrm>
            <a:off x="641350" y="2152650"/>
            <a:ext cx="8521161" cy="2554545"/>
          </a:xfrm>
          <a:prstGeom prst="rect">
            <a:avLst/>
          </a:prstGeom>
          <a:noFill/>
        </p:spPr>
        <p:txBody>
          <a:bodyPr wrap="square" rtlCol="0">
            <a:spAutoFit/>
          </a:bodyPr>
          <a:lstStyle/>
          <a:p>
            <a:pPr marL="177800" indent="-177800">
              <a:buFont typeface="Arial" panose="020B0604020202020204" pitchFamily="34" charset="0"/>
              <a:buChar char="•"/>
            </a:pPr>
            <a:r>
              <a:rPr lang="en-US" sz="2000" b="1" dirty="0" smtClean="0"/>
              <a:t>Optimizing </a:t>
            </a:r>
            <a:r>
              <a:rPr lang="en-US" sz="2000" b="1" dirty="0"/>
              <a:t>p</a:t>
            </a:r>
            <a:r>
              <a:rPr lang="en-US" sz="2000" b="1" dirty="0" smtClean="0"/>
              <a:t>arameter synchronization and aggregation (PM)</a:t>
            </a:r>
          </a:p>
          <a:p>
            <a:pPr marL="177800" indent="-177800">
              <a:buFont typeface="Arial" panose="020B0604020202020204" pitchFamily="34" charset="0"/>
              <a:buChar char="•"/>
            </a:pPr>
            <a:endParaRPr lang="en-US" sz="2000" b="1" dirty="0" smtClean="0"/>
          </a:p>
          <a:p>
            <a:pPr marL="177800" indent="-177800">
              <a:buFont typeface="Arial" panose="020B0604020202020204" pitchFamily="34" charset="0"/>
              <a:buChar char="•"/>
            </a:pPr>
            <a:r>
              <a:rPr lang="en-US" sz="2000" b="1" dirty="0" smtClean="0">
                <a:solidFill>
                  <a:schemeClr val="bg1">
                    <a:lumMod val="85000"/>
                  </a:schemeClr>
                </a:solidFill>
              </a:rPr>
              <a:t>Optimizing task scheduling (Drizzle)</a:t>
            </a:r>
          </a:p>
          <a:p>
            <a:endParaRPr lang="en-US" sz="2000" b="1" dirty="0" smtClean="0"/>
          </a:p>
          <a:p>
            <a:r>
              <a:rPr lang="en-US" sz="2000" b="1" dirty="0" smtClean="0">
                <a:solidFill>
                  <a:schemeClr val="bg1">
                    <a:lumMod val="85000"/>
                  </a:schemeClr>
                </a:solidFill>
              </a:rPr>
              <a:t>DL tasks are uniquely suited for Spark performance optimization:</a:t>
            </a:r>
          </a:p>
          <a:p>
            <a:pPr marL="342900" indent="-342900">
              <a:buFontTx/>
              <a:buChar char="-"/>
            </a:pPr>
            <a:r>
              <a:rPr lang="en-US" sz="2000" b="1" dirty="0" smtClean="0"/>
              <a:t>Heavy master node workload during model update</a:t>
            </a:r>
          </a:p>
          <a:p>
            <a:pPr marL="342900" indent="-342900">
              <a:buFontTx/>
              <a:buChar char="-"/>
            </a:pPr>
            <a:r>
              <a:rPr lang="en-US" sz="2000" b="1" dirty="0">
                <a:solidFill>
                  <a:schemeClr val="bg1">
                    <a:lumMod val="85000"/>
                  </a:schemeClr>
                </a:solidFill>
              </a:rPr>
              <a:t>Repetitive in nature (reusable task scheduling decisions)</a:t>
            </a:r>
          </a:p>
          <a:p>
            <a:pPr marL="342900" indent="-342900">
              <a:buFontTx/>
              <a:buChar char="-"/>
            </a:pPr>
            <a:r>
              <a:rPr lang="en-US" sz="2000" b="1" dirty="0">
                <a:solidFill>
                  <a:schemeClr val="bg1">
                    <a:lumMod val="85000"/>
                  </a:schemeClr>
                </a:solidFill>
              </a:rPr>
              <a:t>Static data partitioning and cluster </a:t>
            </a:r>
            <a:r>
              <a:rPr lang="en-US" sz="2000" b="1" dirty="0" smtClean="0">
                <a:solidFill>
                  <a:schemeClr val="bg1">
                    <a:lumMod val="85000"/>
                  </a:schemeClr>
                </a:solidFill>
              </a:rPr>
              <a:t>configuration</a:t>
            </a:r>
            <a:r>
              <a:rPr lang="en-US" sz="2000" b="1" dirty="0" smtClean="0">
                <a:solidFill>
                  <a:schemeClr val="bg1">
                    <a:lumMod val="85000"/>
                  </a:schemeClr>
                </a:solidFill>
              </a:rPr>
              <a:t> </a:t>
            </a:r>
            <a:endParaRPr lang="en-US" sz="2000" b="1" dirty="0" smtClean="0">
              <a:solidFill>
                <a:schemeClr val="bg1">
                  <a:lumMod val="85000"/>
                </a:schemeClr>
              </a:solidFill>
            </a:endParaRPr>
          </a:p>
        </p:txBody>
      </p:sp>
      <p:pic>
        <p:nvPicPr>
          <p:cNvPr id="4" name="Picture 3"/>
          <p:cNvPicPr>
            <a:picLocks noChangeAspect="1"/>
          </p:cNvPicPr>
          <p:nvPr/>
        </p:nvPicPr>
        <p:blipFill>
          <a:blip r:embed="rId3"/>
          <a:stretch>
            <a:fillRect/>
          </a:stretch>
        </p:blipFill>
        <p:spPr>
          <a:xfrm>
            <a:off x="641350" y="734150"/>
            <a:ext cx="7858125" cy="1418500"/>
          </a:xfrm>
          <a:prstGeom prst="rect">
            <a:avLst/>
          </a:prstGeom>
        </p:spPr>
      </p:pic>
      <p:sp>
        <p:nvSpPr>
          <p:cNvPr id="6" name="Oval 5"/>
          <p:cNvSpPr/>
          <p:nvPr/>
        </p:nvSpPr>
        <p:spPr>
          <a:xfrm>
            <a:off x="3548002" y="1116193"/>
            <a:ext cx="1492851" cy="486638"/>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15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2015 Experience Inside">
  <a:themeElements>
    <a:clrScheme name="2015 Intel">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400" b="0" i="0" u="none" strike="noStrike" cap="none" normalizeH="0" baseline="0" dirty="0" smtClean="0">
            <a:ln>
              <a:noFill/>
            </a:ln>
            <a:solidFill>
              <a:srgbClr val="FFFFFF"/>
            </a:solidFill>
            <a:cs typeface="Arial" charset="0"/>
          </a:defRPr>
        </a:defPPr>
      </a:lstStyle>
    </a:spDef>
    <a:lnDef>
      <a:spPr bwMode="auto">
        <a:noFill/>
        <a:ln w="1905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5 Experience Inside" id="{72A09F0B-D386-48D4-85AC-073B75F14D4F}" vid="{472F89BA-B062-40E5-ACE0-34104ACF8C2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igDL_DarkBlue">
  <a:themeElements>
    <a:clrScheme name="Intel NERVANA AI Text">
      <a:dk1>
        <a:srgbClr val="344C5E"/>
      </a:dk1>
      <a:lt1>
        <a:sysClr val="window" lastClr="FFFFFF"/>
      </a:lt1>
      <a:dk2>
        <a:srgbClr val="84AEAD"/>
      </a:dk2>
      <a:lt2>
        <a:srgbClr val="CDE0DF"/>
      </a:lt2>
      <a:accent1>
        <a:srgbClr val="9BB808"/>
      </a:accent1>
      <a:accent2>
        <a:srgbClr val="84AEAD"/>
      </a:accent2>
      <a:accent3>
        <a:srgbClr val="CDE0DF"/>
      </a:accent3>
      <a:accent4>
        <a:srgbClr val="FFFFFF"/>
      </a:accent4>
      <a:accent5>
        <a:srgbClr val="344C5E"/>
      </a:accent5>
      <a:accent6>
        <a:srgbClr val="B0B0B0"/>
      </a:accent6>
      <a:hlink>
        <a:srgbClr val="D06930"/>
      </a:hlink>
      <a:folHlink>
        <a:srgbClr val="E19E79"/>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effectLst>
          <a:glow>
            <a:schemeClr val="accent6"/>
          </a:glow>
        </a:effectLst>
      </a:spPr>
      <a:bodyPr vert="horz" lIns="0" tIns="0" rIns="0" bIns="0" rtlCol="0" anchor="t" anchorCtr="0">
        <a:noAutofit/>
      </a:bodyPr>
      <a:lstStyle>
        <a:defPPr marL="0" marR="0" indent="0" algn="l" defTabSz="457200" rtl="0" eaLnBrk="1" fontAlgn="auto" latinLnBrk="0" hangingPunct="1">
          <a:lnSpc>
            <a:spcPct val="100000"/>
          </a:lnSpc>
          <a:spcBef>
            <a:spcPct val="0"/>
          </a:spcBef>
          <a:spcAft>
            <a:spcPts val="0"/>
          </a:spcAft>
          <a:buClrTx/>
          <a:buSzTx/>
          <a:buFontTx/>
          <a:buNone/>
          <a:tabLst/>
          <a:defRPr sz="3600" dirty="0" smtClean="0">
            <a:solidFill>
              <a:schemeClr val="bg1"/>
            </a:solidFill>
            <a:effectLst/>
          </a:defRPr>
        </a:defPPr>
      </a:lstStyle>
    </a:txDef>
  </a:objectDefaults>
  <a:extraClrSchemeLst/>
  <a:extLst>
    <a:ext uri="{05A4C25C-085E-4340-85A3-A5531E510DB2}">
      <thm15:themeFamily xmlns:thm15="http://schemas.microsoft.com/office/thememl/2012/main" name="BigDL_DarkBlue" id="{F4791D80-E009-4E3E-918E-C929CF05F541}" vid="{1D1D6F3F-77AE-44EC-952A-D3577540913C}"/>
    </a:ext>
  </a:extLst>
</a:theme>
</file>

<file path=ppt/theme/theme3.xml><?xml version="1.0" encoding="utf-8"?>
<a:theme xmlns:a="http://schemas.openxmlformats.org/drawingml/2006/main" name="2_2015 Experience Inside">
  <a:themeElements>
    <a:clrScheme name="2015 Intel">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400" b="0" i="0" u="none" strike="noStrike" cap="none" normalizeH="0" baseline="0" dirty="0" smtClean="0">
            <a:ln>
              <a:noFill/>
            </a:ln>
            <a:solidFill>
              <a:srgbClr val="FFFFFF"/>
            </a:solidFill>
            <a:cs typeface="Arial" charset="0"/>
          </a:defRPr>
        </a:defPPr>
      </a:lstStyle>
    </a:spDef>
    <a:lnDef>
      <a:spPr bwMode="auto">
        <a:noFill/>
        <a:ln w="1905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5 Experience Inside" id="{72A09F0B-D386-48D4-85AC-073B75F14D4F}" vid="{472F89BA-B062-40E5-ACE0-34104ACF8C22}"/>
    </a:ext>
  </a:extLst>
</a:theme>
</file>

<file path=ppt/theme/theme4.xml><?xml version="1.0" encoding="utf-8"?>
<a:theme xmlns:a="http://schemas.openxmlformats.org/drawingml/2006/main" name="1_BigDL_DarkBlue">
  <a:themeElements>
    <a:clrScheme name="Intel NERVANA AI Text">
      <a:dk1>
        <a:srgbClr val="344C5E"/>
      </a:dk1>
      <a:lt1>
        <a:sysClr val="window" lastClr="FFFFFF"/>
      </a:lt1>
      <a:dk2>
        <a:srgbClr val="84AEAD"/>
      </a:dk2>
      <a:lt2>
        <a:srgbClr val="CDE0DF"/>
      </a:lt2>
      <a:accent1>
        <a:srgbClr val="9BB808"/>
      </a:accent1>
      <a:accent2>
        <a:srgbClr val="84AEAD"/>
      </a:accent2>
      <a:accent3>
        <a:srgbClr val="CDE0DF"/>
      </a:accent3>
      <a:accent4>
        <a:srgbClr val="FFFFFF"/>
      </a:accent4>
      <a:accent5>
        <a:srgbClr val="344C5E"/>
      </a:accent5>
      <a:accent6>
        <a:srgbClr val="B0B0B0"/>
      </a:accent6>
      <a:hlink>
        <a:srgbClr val="D06930"/>
      </a:hlink>
      <a:folHlink>
        <a:srgbClr val="E19E79"/>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effectLst>
          <a:glow>
            <a:schemeClr val="accent6"/>
          </a:glow>
        </a:effectLst>
      </a:spPr>
      <a:bodyPr vert="horz" lIns="0" tIns="0" rIns="0" bIns="0" rtlCol="0" anchor="t" anchorCtr="0">
        <a:noAutofit/>
      </a:bodyPr>
      <a:lstStyle>
        <a:defPPr marL="0" marR="0" indent="0" algn="l" defTabSz="457200" rtl="0" eaLnBrk="1" fontAlgn="auto" latinLnBrk="0" hangingPunct="1">
          <a:lnSpc>
            <a:spcPct val="100000"/>
          </a:lnSpc>
          <a:spcBef>
            <a:spcPct val="0"/>
          </a:spcBef>
          <a:spcAft>
            <a:spcPts val="0"/>
          </a:spcAft>
          <a:buClrTx/>
          <a:buSzTx/>
          <a:buFontTx/>
          <a:buNone/>
          <a:tabLst/>
          <a:defRPr sz="3600" dirty="0" smtClean="0">
            <a:solidFill>
              <a:schemeClr val="bg1"/>
            </a:solidFill>
            <a:effectLst/>
          </a:defRPr>
        </a:defPPr>
      </a:lstStyle>
    </a:txDef>
  </a:objectDefaults>
  <a:extraClrSchemeLst/>
  <a:extLst>
    <a:ext uri="{05A4C25C-085E-4340-85A3-A5531E510DB2}">
      <thm15:themeFamily xmlns:thm15="http://schemas.microsoft.com/office/thememl/2012/main" name="BigDL_DarkBlue" id="{F4791D80-E009-4E3E-918E-C929CF05F541}" vid="{1D1D6F3F-77AE-44EC-952A-D3577540913C}"/>
    </a:ext>
  </a:extLst>
</a:theme>
</file>

<file path=ppt/theme/theme5.xml><?xml version="1.0" encoding="utf-8"?>
<a:theme xmlns:a="http://schemas.openxmlformats.org/drawingml/2006/main" name="3_2015 Experience Inside">
  <a:themeElements>
    <a:clrScheme name="2015 Intel">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400" b="0" i="0" u="none" strike="noStrike" cap="none" normalizeH="0" baseline="0" dirty="0" smtClean="0">
            <a:ln>
              <a:noFill/>
            </a:ln>
            <a:solidFill>
              <a:srgbClr val="FFFFFF"/>
            </a:solidFill>
            <a:cs typeface="Arial" charset="0"/>
          </a:defRPr>
        </a:defPPr>
      </a:lstStyle>
    </a:spDef>
    <a:lnDef>
      <a:spPr bwMode="auto">
        <a:noFill/>
        <a:ln w="1905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5 Experience Inside" id="{72A09F0B-D386-48D4-85AC-073B75F14D4F}" vid="{472F89BA-B062-40E5-ACE0-34104ACF8C22}"/>
    </a:ext>
  </a:extLst>
</a:theme>
</file>

<file path=ppt/theme/theme6.xml><?xml version="1.0" encoding="utf-8"?>
<a:theme xmlns:a="http://schemas.openxmlformats.org/drawingml/2006/main" name="PEG template_16x9_WHITE">
  <a:themeElements>
    <a:clrScheme name="Custom 3">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4FCDFF"/>
      </a:hlink>
      <a:folHlink>
        <a:srgbClr val="0071C5"/>
      </a:folHlink>
    </a:clrScheme>
    <a:fontScheme name="Custom 2">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oAutofit/>
      </a:bodyPr>
      <a:lstStyle>
        <a:defPPr>
          <a:defRPr sz="1100" dirty="0" smtClean="0">
            <a:solidFill>
              <a:srgbClr val="003C71"/>
            </a:solidFill>
          </a:defRPr>
        </a:defPPr>
      </a:lstStyle>
    </a:txDef>
  </a:objectDefaults>
  <a:extraClrSchemeLst/>
  <a:extLst>
    <a:ext uri="{05A4C25C-085E-4340-85A3-A5531E510DB2}">
      <thm15:themeFamily xmlns:thm15="http://schemas.microsoft.com/office/thememl/2012/main" name="Intel_PPT_PREFERRED_Template_ClearPro_16x9_050615.pptx" id="{66E0B265-5F2C-4115-B403-14383A8E707E}" vid="{049F26CA-A908-452A-BB1C-9AD1697EE2E3}"/>
    </a:ext>
  </a:extLst>
</a:theme>
</file>

<file path=ppt/theme/theme7.xml><?xml version="1.0" encoding="utf-8"?>
<a:theme xmlns:a="http://schemas.openxmlformats.org/drawingml/2006/main" name="1_PEG template_16x9_WHITE">
  <a:themeElements>
    <a:clrScheme name="Custom 3">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4FCDFF"/>
      </a:hlink>
      <a:folHlink>
        <a:srgbClr val="0071C5"/>
      </a:folHlink>
    </a:clrScheme>
    <a:fontScheme name="Custom 2">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oAutofit/>
      </a:bodyPr>
      <a:lstStyle>
        <a:defPPr>
          <a:defRPr sz="1100" dirty="0" smtClean="0">
            <a:solidFill>
              <a:srgbClr val="003C71"/>
            </a:solidFill>
          </a:defRPr>
        </a:defPPr>
      </a:lstStyle>
    </a:txDef>
  </a:objectDefaults>
  <a:extraClrSchemeLst/>
  <a:extLst>
    <a:ext uri="{05A4C25C-085E-4340-85A3-A5531E510DB2}">
      <thm15:themeFamily xmlns:thm15="http://schemas.microsoft.com/office/thememl/2012/main" name="Intel_PPT_PREFERRED_Template_ClearPro_16x9_050615.pptx" id="{66E0B265-5F2C-4115-B403-14383A8E707E}" vid="{049F26CA-A908-452A-BB1C-9AD1697EE2E3}"/>
    </a:ext>
  </a:extLst>
</a:theme>
</file>

<file path=ppt/theme/theme8.xml><?xml version="1.0" encoding="utf-8"?>
<a:theme xmlns:a="http://schemas.openxmlformats.org/drawingml/2006/main" name="4_2015 Experience Inside">
  <a:themeElements>
    <a:clrScheme name="2015 Intel">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400" b="0" i="0" u="none" strike="noStrike" cap="none" normalizeH="0" baseline="0" dirty="0" smtClean="0">
            <a:ln>
              <a:noFill/>
            </a:ln>
            <a:solidFill>
              <a:srgbClr val="FFFFFF"/>
            </a:solidFill>
            <a:cs typeface="Arial" charset="0"/>
          </a:defRPr>
        </a:defPPr>
      </a:lstStyle>
    </a:spDef>
    <a:lnDef>
      <a:spPr bwMode="auto">
        <a:noFill/>
        <a:ln w="1905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5 Experience Inside" id="{72A09F0B-D386-48D4-85AC-073B75F14D4F}" vid="{472F89BA-B062-40E5-ACE0-34104ACF8C22}"/>
    </a:ext>
  </a:extLst>
</a:theme>
</file>

<file path=ppt/theme/theme9.xml><?xml version="1.0" encoding="utf-8"?>
<a:theme xmlns:a="http://schemas.openxmlformats.org/drawingml/2006/main" name="2_PEG template_16x9_WHITE">
  <a:themeElements>
    <a:clrScheme name="Custom 3">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4FCDFF"/>
      </a:hlink>
      <a:folHlink>
        <a:srgbClr val="0071C5"/>
      </a:folHlink>
    </a:clrScheme>
    <a:fontScheme name="Custom 2">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oAutofit/>
      </a:bodyPr>
      <a:lstStyle>
        <a:defPPr>
          <a:defRPr sz="1100" dirty="0" smtClean="0">
            <a:solidFill>
              <a:srgbClr val="003C71"/>
            </a:solidFill>
          </a:defRPr>
        </a:defPPr>
      </a:lstStyle>
    </a:txDef>
  </a:objectDefaults>
  <a:extraClrSchemeLst/>
  <a:extLst>
    <a:ext uri="{05A4C25C-085E-4340-85A3-A5531E510DB2}">
      <thm15:themeFamily xmlns:thm15="http://schemas.microsoft.com/office/thememl/2012/main" name="Intel_PPT_PREFERRED_Template_ClearPro_16x9_050615.pptx" id="{66E0B265-5F2C-4115-B403-14383A8E707E}" vid="{049F26CA-A908-452A-BB1C-9AD1697EE2E3}"/>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Slice</Template>
  <TotalTime>0</TotalTime>
  <Words>3325</Words>
  <Application>Microsoft Office PowerPoint</Application>
  <PresentationFormat>On-screen Show (16:9)</PresentationFormat>
  <Paragraphs>501</Paragraphs>
  <Slides>33</Slides>
  <Notes>29</Notes>
  <HiddenSlides>2</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33</vt:i4>
      </vt:variant>
    </vt:vector>
  </HeadingPairs>
  <TitlesOfParts>
    <vt:vector size="63" baseType="lpstr">
      <vt:lpstr>微软雅黑</vt:lpstr>
      <vt:lpstr>Arial</vt:lpstr>
      <vt:lpstr>Arial Narrow</vt:lpstr>
      <vt:lpstr>Calibri</vt:lpstr>
      <vt:lpstr>Gill Sans</vt:lpstr>
      <vt:lpstr>Helvetica Neue</vt:lpstr>
      <vt:lpstr>Helvetica Neue Light</vt:lpstr>
      <vt:lpstr>Intel Clear</vt:lpstr>
      <vt:lpstr>Intel Clear </vt:lpstr>
      <vt:lpstr>Intel Clear Light</vt:lpstr>
      <vt:lpstr>Intel Clear Pro</vt:lpstr>
      <vt:lpstr>Neo Sans Intel</vt:lpstr>
      <vt:lpstr>Neo Sans Intel Medium</vt:lpstr>
      <vt:lpstr>Open Sans Cond Light</vt:lpstr>
      <vt:lpstr>Oswald</vt:lpstr>
      <vt:lpstr>Oswald Bold</vt:lpstr>
      <vt:lpstr>Oswald Heavy</vt:lpstr>
      <vt:lpstr>Oswald Regular</vt:lpstr>
      <vt:lpstr>Times New Roman</vt:lpstr>
      <vt:lpstr>Wingdings</vt:lpstr>
      <vt:lpstr>ヒラギノ角ゴ ProN W3</vt:lpstr>
      <vt:lpstr>1_2015 Experience Inside</vt:lpstr>
      <vt:lpstr>BigDL_DarkBlue</vt:lpstr>
      <vt:lpstr>2_2015 Experience Inside</vt:lpstr>
      <vt:lpstr>1_BigDL_DarkBlue</vt:lpstr>
      <vt:lpstr>3_2015 Experience Inside</vt:lpstr>
      <vt:lpstr>PEG template_16x9_WHITE</vt:lpstr>
      <vt:lpstr>1_PEG template_16x9_WHITE</vt:lpstr>
      <vt:lpstr>4_2015 Experience Inside</vt:lpstr>
      <vt:lpstr>2_PEG template_16x9_WHITE</vt:lpstr>
      <vt:lpstr>PowerPoint Presentation</vt:lpstr>
      <vt:lpstr>PowerPoint Presentation</vt:lpstr>
      <vt:lpstr>PowerPoint Presentation</vt:lpstr>
      <vt:lpstr>Building &amp; Deploying with BigDL</vt:lpstr>
      <vt:lpstr>Deep learning with BIGdl/spark</vt:lpstr>
      <vt:lpstr>BigDL 2018 - Roadmap</vt:lpstr>
      <vt:lpstr>Strata BIGdl-related presentations</vt:lpstr>
      <vt:lpstr>FoCUS: cutting SPARK scheduling and comms overhead</vt:lpstr>
      <vt:lpstr>FoCUS: cutting SPARK scheduling and comms overhead</vt:lpstr>
      <vt:lpstr>Parameter Synchronization is a significant part  of Deep learning Spark jobs</vt:lpstr>
      <vt:lpstr>ZOOMING IN: Inside each iteration</vt:lpstr>
      <vt:lpstr>Baseline: Parameter Synchronization in Spark MLlib</vt:lpstr>
      <vt:lpstr>Synchronization via Parameter Manager in BigDL</vt:lpstr>
      <vt:lpstr>Synchronization via Parameter Manager in BigDL</vt:lpstr>
      <vt:lpstr>EFFECTS of Parameter Manager implementation in BigDL</vt:lpstr>
      <vt:lpstr>Task Scheduling Overhead</vt:lpstr>
      <vt:lpstr>FoCUS: cutting SPARK scheduling and comms overhead</vt:lpstr>
      <vt:lpstr>PowerPoint Presentation</vt:lpstr>
      <vt:lpstr>SCHEDULING OVERHEADS – Scalability problem</vt:lpstr>
      <vt:lpstr>PowerPoint Presentation</vt:lpstr>
      <vt:lpstr>DRIZZLE</vt:lpstr>
      <vt:lpstr>PowerPoint Presentation</vt:lpstr>
      <vt:lpstr>PowerPoint Presentation</vt:lpstr>
      <vt:lpstr>coordinating shuffles: Existing systems</vt:lpstr>
      <vt:lpstr>coordinating shuffles: Pre-scheduling</vt:lpstr>
      <vt:lpstr>DRIZZLE</vt:lpstr>
      <vt:lpstr>Group scheduling</vt:lpstr>
      <vt:lpstr>Reducing Scheduling Overheads with Drizzle</vt:lpstr>
      <vt:lpstr>Drizzle – BigDL Performance Improvement Your Mileage will vary…</vt:lpstr>
      <vt:lpstr>cONCLUSION</vt:lpstr>
      <vt:lpstr>Further Reading </vt:lpstr>
      <vt:lpstr>PowerPoint Presentation</vt:lpstr>
      <vt:lpstr>Legal Notices &amp; disclaimers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2015-05-06T16:35:10Z</dcterms:created>
  <dcterms:modified xsi:type="dcterms:W3CDTF">2018-03-07T21:46:21Z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49ff93d9-9679-4bf8-aaea-3f77cfc816b7</vt:lpwstr>
  </property>
</Properties>
</file>